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8" r:id="rId2"/>
    <p:sldId id="284" r:id="rId3"/>
    <p:sldId id="328" r:id="rId4"/>
    <p:sldId id="340" r:id="rId5"/>
    <p:sldId id="341" r:id="rId6"/>
    <p:sldId id="342" r:id="rId7"/>
    <p:sldId id="343" r:id="rId8"/>
    <p:sldId id="344" r:id="rId9"/>
    <p:sldId id="345" r:id="rId10"/>
    <p:sldId id="346" r:id="rId11"/>
    <p:sldId id="347" r:id="rId12"/>
    <p:sldId id="339" r:id="rId13"/>
    <p:sldId id="348" r:id="rId14"/>
    <p:sldId id="338"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4" r:id="rId32"/>
    <p:sldId id="308" r:id="rId33"/>
    <p:sldId id="309" r:id="rId34"/>
    <p:sldId id="349" r:id="rId35"/>
    <p:sldId id="311" r:id="rId36"/>
    <p:sldId id="326" r:id="rId37"/>
    <p:sldId id="327" r:id="rId38"/>
    <p:sldId id="28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15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9D231E-D710-4542-A578-8750925700F7}" type="datetimeFigureOut">
              <a:rPr lang="en-US" smtClean="0"/>
              <a:t>11/5/2017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4F93F9-A053-FF49-AF6D-1EEA06FD2A95}" type="slidenum">
              <a:rPr lang="en-US" smtClean="0"/>
              <a:t>‹N›</a:t>
            </a:fld>
            <a:endParaRPr lang="en-US"/>
          </a:p>
        </p:txBody>
      </p:sp>
    </p:spTree>
    <p:extLst>
      <p:ext uri="{BB962C8B-B14F-4D97-AF65-F5344CB8AC3E}">
        <p14:creationId xmlns:p14="http://schemas.microsoft.com/office/powerpoint/2010/main" val="3442256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C961B-DA85-E547-851A-36579464F916}" type="datetimeFigureOut">
              <a:rPr lang="en-US" smtClean="0"/>
              <a:t>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D8634-82E1-534E-B7F9-6607B11C4943}" type="slidenum">
              <a:rPr lang="en-US" smtClean="0"/>
              <a:t>‹N›</a:t>
            </a:fld>
            <a:endParaRPr lang="en-US"/>
          </a:p>
        </p:txBody>
      </p:sp>
    </p:spTree>
    <p:extLst>
      <p:ext uri="{BB962C8B-B14F-4D97-AF65-F5344CB8AC3E}">
        <p14:creationId xmlns:p14="http://schemas.microsoft.com/office/powerpoint/2010/main" val="25001001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imagobeeld_EL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40" y="-1"/>
            <a:ext cx="10108691" cy="3034553"/>
          </a:xfrm>
          <a:prstGeom prst="rect">
            <a:avLst/>
          </a:prstGeom>
        </p:spPr>
      </p:pic>
      <p:sp>
        <p:nvSpPr>
          <p:cNvPr id="2" name="Title 1"/>
          <p:cNvSpPr>
            <a:spLocks noGrp="1"/>
          </p:cNvSpPr>
          <p:nvPr>
            <p:ph type="ctrTitle"/>
          </p:nvPr>
        </p:nvSpPr>
        <p:spPr>
          <a:xfrm>
            <a:off x="0" y="2692755"/>
            <a:ext cx="8915400" cy="877824"/>
          </a:xfrm>
        </p:spPr>
        <p:txBody>
          <a:bodyPr/>
          <a:lstStyle/>
          <a:p>
            <a:r>
              <a:rPr lang="fr-FR"/>
              <a:t>Click to edit Master title style</a:t>
            </a:r>
            <a:endParaRPr/>
          </a:p>
        </p:txBody>
      </p:sp>
      <p:sp>
        <p:nvSpPr>
          <p:cNvPr id="3" name="Subtitle 2"/>
          <p:cNvSpPr>
            <a:spLocks noGrp="1"/>
          </p:cNvSpPr>
          <p:nvPr>
            <p:ph type="subTitle" idx="1"/>
          </p:nvPr>
        </p:nvSpPr>
        <p:spPr>
          <a:xfrm>
            <a:off x="914400" y="3586208"/>
            <a:ext cx="8001000" cy="296873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dirty="0"/>
          </a:p>
        </p:txBody>
      </p:sp>
      <p:sp>
        <p:nvSpPr>
          <p:cNvPr id="9" name="Rectangle 8"/>
          <p:cNvSpPr/>
          <p:nvPr userDrawn="1"/>
        </p:nvSpPr>
        <p:spPr>
          <a:xfrm>
            <a:off x="914400" y="0"/>
            <a:ext cx="7999413" cy="182880"/>
          </a:xfrm>
          <a:prstGeom prst="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descr="ELA logo 2012-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4341" y="1562785"/>
            <a:ext cx="2328481" cy="1041431"/>
          </a:xfrm>
          <a:prstGeom prst="rect">
            <a:avLst/>
          </a:prstGeom>
        </p:spPr>
      </p:pic>
      <p:pic>
        <p:nvPicPr>
          <p:cNvPr id="12" name="Picture 11" descr="baseline_vector_black-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1520" y="220236"/>
            <a:ext cx="4883880" cy="906216"/>
          </a:xfrm>
          <a:prstGeom prst="rect">
            <a:avLst/>
          </a:prstGeom>
        </p:spPr>
      </p:pic>
      <p:sp>
        <p:nvSpPr>
          <p:cNvPr id="13" name="TextBox 12"/>
          <p:cNvSpPr txBox="1"/>
          <p:nvPr userDrawn="1"/>
        </p:nvSpPr>
        <p:spPr>
          <a:xfrm>
            <a:off x="928055" y="6611908"/>
            <a:ext cx="7987345" cy="261610"/>
          </a:xfrm>
          <a:prstGeom prst="rect">
            <a:avLst/>
          </a:prstGeom>
          <a:noFill/>
        </p:spPr>
        <p:txBody>
          <a:bodyPr wrap="square" rtlCol="0">
            <a:spAutoFit/>
          </a:bodyPr>
          <a:lstStyle/>
          <a:p>
            <a:pPr algn="ctr"/>
            <a:r>
              <a:rPr lang="en-US" sz="1100" spc="110" dirty="0">
                <a:solidFill>
                  <a:srgbClr val="FFF6FD"/>
                </a:solidFill>
              </a:rPr>
              <a:t>ELA Head Office • </a:t>
            </a:r>
            <a:r>
              <a:rPr lang="en-US" sz="1100" spc="110" dirty="0" err="1">
                <a:solidFill>
                  <a:srgbClr val="FFF6FD"/>
                </a:solidFill>
              </a:rPr>
              <a:t>Kunstlaan</a:t>
            </a:r>
            <a:r>
              <a:rPr lang="en-US" sz="1100" spc="110" dirty="0">
                <a:solidFill>
                  <a:srgbClr val="FFF6FD"/>
                </a:solidFill>
              </a:rPr>
              <a:t> 19 • B-1210 Brussels • ela@elalog.org • </a:t>
            </a:r>
            <a:r>
              <a:rPr lang="en-US" sz="1100" spc="110" dirty="0" err="1">
                <a:solidFill>
                  <a:srgbClr val="FFF6FD"/>
                </a:solidFill>
              </a:rPr>
              <a:t>www.elalog.org</a:t>
            </a:r>
            <a:endParaRPr lang="en-US" sz="1100" spc="110" dirty="0">
              <a:solidFill>
                <a:srgbClr val="FFF6FD"/>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1"/>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FR"/>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Drag picture to placeholder or click icon to add</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rgbClr val="003399"/>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fr-FR"/>
              <a:t>Click to edit Master text styles</a:t>
            </a:r>
          </a:p>
        </p:txBody>
      </p:sp>
      <p:sp>
        <p:nvSpPr>
          <p:cNvPr id="5" name="Date Placeholder 4"/>
          <p:cNvSpPr>
            <a:spLocks noGrp="1"/>
          </p:cNvSpPr>
          <p:nvPr>
            <p:ph type="dt" sz="half" idx="10"/>
          </p:nvPr>
        </p:nvSpPr>
        <p:spPr>
          <a:xfrm>
            <a:off x="6580094" y="188259"/>
            <a:ext cx="2133600" cy="365125"/>
          </a:xfrm>
        </p:spPr>
        <p:txBody>
          <a:bodyPr/>
          <a:lstStyle>
            <a:lvl1pPr>
              <a:defRPr>
                <a:solidFill>
                  <a:schemeClr val="tx1"/>
                </a:solidFill>
              </a:defRPr>
            </a:lvl1pPr>
          </a:lstStyle>
          <a:p>
            <a:fld id="{D64E2053-C2FA-D647-A93D-C458C55F5C15}" type="datetime1">
              <a:rPr lang="en-US" smtClean="0"/>
              <a:pPr/>
              <a:t>11/5/2017</a:t>
            </a:fld>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r>
              <a:rPr lang="en-US" dirty="0" err="1"/>
              <a:t>www.elalog.org</a:t>
            </a:r>
            <a:endParaRPr lang="en-US" dirty="0"/>
          </a:p>
        </p:txBody>
      </p:sp>
      <p:sp>
        <p:nvSpPr>
          <p:cNvPr id="7" name="Slide Number Placeholder 6"/>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FR"/>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dirty="0"/>
          </a:p>
        </p:txBody>
      </p:sp>
      <p:sp>
        <p:nvSpPr>
          <p:cNvPr id="4" name="Date Placeholder 3"/>
          <p:cNvSpPr>
            <a:spLocks noGrp="1"/>
          </p:cNvSpPr>
          <p:nvPr>
            <p:ph type="dt" sz="half" idx="10"/>
          </p:nvPr>
        </p:nvSpPr>
        <p:spPr/>
        <p:txBody>
          <a:bodyPr/>
          <a:lstStyle/>
          <a:p>
            <a:fld id="{36D64EBA-6CEF-C845-ABCD-78A30230ABE1}" type="datetime1">
              <a:rPr lang="en-US" smtClean="0"/>
              <a:t>11/5/2017</a:t>
            </a:fld>
            <a:endParaRPr lang="en-US"/>
          </a:p>
        </p:txBody>
      </p:sp>
      <p:sp>
        <p:nvSpPr>
          <p:cNvPr id="5" name="Footer Placeholder 4"/>
          <p:cNvSpPr>
            <a:spLocks noGrp="1"/>
          </p:cNvSpPr>
          <p:nvPr>
            <p:ph type="ftr" sz="quarter" idx="11"/>
          </p:nvPr>
        </p:nvSpPr>
        <p:spPr/>
        <p:txBody>
          <a:bodyPr/>
          <a:lstStyle/>
          <a:p>
            <a:r>
              <a:rPr lang="en-US"/>
              <a:t>www.elalog.org</a:t>
            </a: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fr-FR"/>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FR"/>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A2A8AB53-DC2A-DB48-B5A0-28BDA8CF8A8A}" type="datetime1">
              <a:rPr lang="en-US" smtClean="0"/>
              <a:t>11/5/2017</a:t>
            </a:fld>
            <a:endParaRPr lang="en-US"/>
          </a:p>
        </p:txBody>
      </p:sp>
      <p:sp>
        <p:nvSpPr>
          <p:cNvPr id="5" name="Footer Placeholder 4"/>
          <p:cNvSpPr>
            <a:spLocks noGrp="1"/>
          </p:cNvSpPr>
          <p:nvPr>
            <p:ph type="ftr" sz="quarter" idx="11"/>
          </p:nvPr>
        </p:nvSpPr>
        <p:spPr/>
        <p:txBody>
          <a:bodyPr/>
          <a:lstStyle/>
          <a:p>
            <a:r>
              <a:rPr lang="en-US"/>
              <a:t>www.elalog.org</a:t>
            </a: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fr-FR"/>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fr-FR"/>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FR"/>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943D54C9-26B1-2740-8F0E-B54C74E9D302}" type="datetime1">
              <a:rPr lang="en-US" smtClean="0"/>
              <a:t>11/5/2017</a:t>
            </a:fld>
            <a:endParaRPr lang="en-US"/>
          </a:p>
        </p:txBody>
      </p:sp>
      <p:sp>
        <p:nvSpPr>
          <p:cNvPr id="5" name="Footer Placeholder 4"/>
          <p:cNvSpPr>
            <a:spLocks noGrp="1"/>
          </p:cNvSpPr>
          <p:nvPr>
            <p:ph type="ftr" sz="quarter" idx="11"/>
          </p:nvPr>
        </p:nvSpPr>
        <p:spPr/>
        <p:txBody>
          <a:bodyPr/>
          <a:lstStyle/>
          <a:p>
            <a:r>
              <a:rPr lang="en-US"/>
              <a:t>www.elalog.org</a:t>
            </a: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fr-FR"/>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fr-FR"/>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fr-FR"/>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10"/>
          </p:nvPr>
        </p:nvSpPr>
        <p:spPr/>
        <p:txBody>
          <a:bodyPr/>
          <a:lstStyle/>
          <a:p>
            <a:fld id="{EDDAB925-4F6C-7A44-BFFF-39048D3B58A3}" type="datetime1">
              <a:rPr lang="en-US" smtClean="0"/>
              <a:t>11/5/2017</a:t>
            </a:fld>
            <a:endParaRPr lang="en-US"/>
          </a:p>
        </p:txBody>
      </p:sp>
      <p:sp>
        <p:nvSpPr>
          <p:cNvPr id="5" name="Footer Placeholder 4"/>
          <p:cNvSpPr>
            <a:spLocks noGrp="1"/>
          </p:cNvSpPr>
          <p:nvPr>
            <p:ph type="ftr" sz="quarter" idx="11"/>
          </p:nvPr>
        </p:nvSpPr>
        <p:spPr/>
        <p:txBody>
          <a:bodyPr/>
          <a:lstStyle/>
          <a:p>
            <a:r>
              <a:rPr lang="en-US"/>
              <a:t>www.elalog.org</a:t>
            </a:r>
          </a:p>
        </p:txBody>
      </p:sp>
      <p:sp>
        <p:nvSpPr>
          <p:cNvPr id="6" name="Slide Number Placeholder 5"/>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FR"/>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10"/>
          </p:nvPr>
        </p:nvSpPr>
        <p:spPr/>
        <p:txBody>
          <a:bodyPr/>
          <a:lstStyle/>
          <a:p>
            <a:fld id="{04ED74FE-451C-974A-BEE2-C274F82333AF}" type="datetime1">
              <a:rPr lang="en-US" smtClean="0"/>
              <a:t>11/5/2017</a:t>
            </a:fld>
            <a:endParaRPr lang="en-US"/>
          </a:p>
        </p:txBody>
      </p:sp>
      <p:sp>
        <p:nvSpPr>
          <p:cNvPr id="5" name="Footer Placeholder 4"/>
          <p:cNvSpPr>
            <a:spLocks noGrp="1"/>
          </p:cNvSpPr>
          <p:nvPr>
            <p:ph type="ftr" sz="quarter" idx="11"/>
          </p:nvPr>
        </p:nvSpPr>
        <p:spPr/>
        <p:txBody>
          <a:bodyPr/>
          <a:lstStyle/>
          <a:p>
            <a:r>
              <a:rPr lang="en-US"/>
              <a:t>www.elalog.org</a:t>
            </a:r>
          </a:p>
        </p:txBody>
      </p:sp>
      <p:sp>
        <p:nvSpPr>
          <p:cNvPr id="6" name="Slide Number Placeholder 5"/>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5" name="Segnaposto contenuto 3"/>
          <p:cNvSpPr>
            <a:spLocks noGrp="1"/>
          </p:cNvSpPr>
          <p:nvPr>
            <p:ph sz="half" idx="2"/>
          </p:nvPr>
        </p:nvSpPr>
        <p:spPr>
          <a:xfrm>
            <a:off x="457200" y="1597233"/>
            <a:ext cx="8229600" cy="45289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numero diapositiva 5"/>
          <p:cNvSpPr>
            <a:spLocks noGrp="1"/>
          </p:cNvSpPr>
          <p:nvPr>
            <p:ph type="sldNum" sz="quarter" idx="10"/>
          </p:nvPr>
        </p:nvSpPr>
        <p:spPr/>
        <p:txBody>
          <a:bodyPr/>
          <a:lstStyle>
            <a:lvl1pPr>
              <a:defRPr/>
            </a:lvl1pPr>
          </a:lstStyle>
          <a:p>
            <a:pPr>
              <a:defRPr/>
            </a:pPr>
            <a:fld id="{AA9C6893-1F18-4444-A6B9-39D61BDF2EA1}" type="slidenum">
              <a:rPr lang="it-IT"/>
              <a:pPr>
                <a:defRPr/>
              </a:pPr>
              <a:t>‹N›</a:t>
            </a:fld>
            <a:endParaRPr lang="it-IT" dirty="0"/>
          </a:p>
        </p:txBody>
      </p:sp>
    </p:spTree>
    <p:extLst>
      <p:ext uri="{BB962C8B-B14F-4D97-AF65-F5344CB8AC3E}">
        <p14:creationId xmlns:p14="http://schemas.microsoft.com/office/powerpoint/2010/main" val="343918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Titolo 7"/>
          <p:cNvSpPr>
            <a:spLocks noGrp="1"/>
          </p:cNvSpPr>
          <p:nvPr>
            <p:ph type="title"/>
          </p:nvPr>
        </p:nvSpPr>
        <p:spPr/>
        <p:txBody>
          <a:bodyPr anchor="ctr" anchorCtr="0"/>
          <a:lstStyle/>
          <a:p>
            <a:r>
              <a:rPr lang="it-IT"/>
              <a:t>Fare clic per modificare lo stile del titolo</a:t>
            </a:r>
          </a:p>
        </p:txBody>
      </p:sp>
    </p:spTree>
    <p:extLst>
      <p:ext uri="{BB962C8B-B14F-4D97-AF65-F5344CB8AC3E}">
        <p14:creationId xmlns:p14="http://schemas.microsoft.com/office/powerpoint/2010/main" val="17080908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3"/>
                </a:solidFill>
              </a:defRPr>
            </a:lvl3pPr>
            <a:lvl4pPr>
              <a:defRPr>
                <a:solidFill>
                  <a:schemeClr val="accent2"/>
                </a:solidFill>
              </a:defRPr>
            </a:lvl4pPr>
            <a:lvl5pPr>
              <a:defRPr>
                <a:solidFill>
                  <a:schemeClr val="tx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10"/>
          </p:nvPr>
        </p:nvSpPr>
        <p:spPr/>
        <p:txBody>
          <a:bodyPr/>
          <a:lstStyle/>
          <a:p>
            <a:fld id="{12E759C8-5FFF-774C-B220-CF38BBB74C47}" type="datetime1">
              <a:rPr lang="en-US" smtClean="0"/>
              <a:t>11/5/2017</a:t>
            </a:fld>
            <a:endParaRPr lang="en-US"/>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US" dirty="0" err="1"/>
              <a:t>www.elalog.org</a:t>
            </a:r>
            <a:endParaRPr lang="en-US" dirty="0"/>
          </a:p>
        </p:txBody>
      </p:sp>
      <p:sp>
        <p:nvSpPr>
          <p:cNvPr id="6" name="Slide Number Placeholder 5"/>
          <p:cNvSpPr>
            <a:spLocks noGrp="1"/>
          </p:cNvSpPr>
          <p:nvPr>
            <p:ph type="sldNum" sz="quarter" idx="12"/>
          </p:nvPr>
        </p:nvSpPr>
        <p:spPr/>
        <p:txBody>
          <a:bodyPr/>
          <a:lstStyle/>
          <a:p>
            <a:fld id="{91F075F0-4569-8E42-A185-85D33622A5CE}" type="slidenum">
              <a:rPr lang="en-US" smtClean="0"/>
              <a:t>‹N›</a:t>
            </a:fld>
            <a:endParaRPr lang="en-US"/>
          </a:p>
        </p:txBody>
      </p:sp>
      <p:pic>
        <p:nvPicPr>
          <p:cNvPr id="10" name="Picture 9" descr="ELA logo 2012 banner-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9" y="2038257"/>
            <a:ext cx="1717862" cy="42280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solidFill>
            <a:schemeClr val="bg1">
              <a:lumMod val="50000"/>
            </a:schemeClr>
          </a:solidFill>
        </p:spPr>
        <p:txBody>
          <a:bodyPr/>
          <a:lstStyle/>
          <a:p>
            <a:r>
              <a:rPr lang="fr-FR"/>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Click to edit Master subtitle style</a:t>
            </a:r>
            <a:endParaRPr dirty="0"/>
          </a:p>
        </p:txBody>
      </p:sp>
      <p:sp>
        <p:nvSpPr>
          <p:cNvPr id="4" name="Date Placeholder 3"/>
          <p:cNvSpPr>
            <a:spLocks noGrp="1"/>
          </p:cNvSpPr>
          <p:nvPr>
            <p:ph type="dt" sz="half" idx="10"/>
          </p:nvPr>
        </p:nvSpPr>
        <p:spPr/>
        <p:txBody>
          <a:bodyPr/>
          <a:lstStyle/>
          <a:p>
            <a:fld id="{9582F4ED-89F0-B44B-BDA0-93989DAFD48C}" type="datetime1">
              <a:rPr lang="en-US" smtClean="0"/>
              <a:t>11/5/2017</a:t>
            </a:fld>
            <a:endParaRPr lang="en-US"/>
          </a:p>
        </p:txBody>
      </p:sp>
      <p:sp>
        <p:nvSpPr>
          <p:cNvPr id="5" name="Footer Placeholder 4"/>
          <p:cNvSpPr>
            <a:spLocks noGrp="1"/>
          </p:cNvSpPr>
          <p:nvPr>
            <p:ph type="ftr" sz="quarter" idx="11"/>
          </p:nvPr>
        </p:nvSpPr>
        <p:spPr/>
        <p:txBody>
          <a:bodyPr/>
          <a:lstStyle>
            <a:lvl1pPr>
              <a:defRPr>
                <a:solidFill>
                  <a:srgbClr val="808080"/>
                </a:solidFill>
              </a:defRPr>
            </a:lvl1pPr>
          </a:lstStyle>
          <a:p>
            <a:r>
              <a:rPr lang="en-US" dirty="0" err="1"/>
              <a:t>www.elalog.org</a:t>
            </a:r>
            <a:endParaRPr lang="en-US" dirty="0"/>
          </a:p>
        </p:txBody>
      </p:sp>
      <p:sp>
        <p:nvSpPr>
          <p:cNvPr id="9" name="Picture Placeholder 8"/>
          <p:cNvSpPr>
            <a:spLocks noGrp="1"/>
          </p:cNvSpPr>
          <p:nvPr>
            <p:ph type="pic" sz="quarter" idx="13"/>
          </p:nvPr>
        </p:nvSpPr>
        <p:spPr>
          <a:xfrm>
            <a:off x="927100" y="1129553"/>
            <a:ext cx="6270437" cy="3886200"/>
          </a:xfrm>
        </p:spPr>
        <p:txBody>
          <a:bodyPr>
            <a:normAutofit/>
          </a:bodyPr>
          <a:lstStyle>
            <a:lvl1pPr marL="0" indent="0">
              <a:buNone/>
              <a:defRPr sz="1800">
                <a:solidFill>
                  <a:srgbClr val="808080"/>
                </a:solidFill>
              </a:defRPr>
            </a:lvl1pPr>
          </a:lstStyle>
          <a:p>
            <a:r>
              <a:rPr lang="fr-FR"/>
              <a:t>Drag picture to placeholder or click icon to add</a:t>
            </a:r>
            <a:endParaRPr dirty="0"/>
          </a:p>
        </p:txBody>
      </p:sp>
      <p:pic>
        <p:nvPicPr>
          <p:cNvPr id="8" name="Picture 7" descr="ELA logo 2012 banner-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7538" y="797363"/>
            <a:ext cx="1717862" cy="42280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magobeeld_EL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440" y="205247"/>
            <a:ext cx="10108691" cy="3034553"/>
          </a:xfrm>
          <a:prstGeom prst="rect">
            <a:avLst/>
          </a:prstGeom>
        </p:spPr>
      </p:pic>
      <p:pic>
        <p:nvPicPr>
          <p:cNvPr id="8" name="Picture 7" descr="ELA logo 2012-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4341" y="1768033"/>
            <a:ext cx="2328481" cy="1041431"/>
          </a:xfrm>
          <a:prstGeom prst="rect">
            <a:avLst/>
          </a:prstGeom>
        </p:spPr>
      </p:pic>
      <p:pic>
        <p:nvPicPr>
          <p:cNvPr id="9" name="Picture 8" descr="baseline_vector_black-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1520" y="425484"/>
            <a:ext cx="4883880" cy="906216"/>
          </a:xfrm>
          <a:prstGeom prst="rect">
            <a:avLst/>
          </a:prstGeom>
        </p:spPr>
      </p:pic>
      <p:sp>
        <p:nvSpPr>
          <p:cNvPr id="2" name="Title 1"/>
          <p:cNvSpPr>
            <a:spLocks noGrp="1"/>
          </p:cNvSpPr>
          <p:nvPr>
            <p:ph type="title"/>
          </p:nvPr>
        </p:nvSpPr>
        <p:spPr>
          <a:xfrm>
            <a:off x="0" y="3200399"/>
            <a:ext cx="8915400" cy="2286000"/>
          </a:xfrm>
          <a:solidFill>
            <a:srgbClr val="000090"/>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FR"/>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Click to edit Master text styles</a:t>
            </a:r>
          </a:p>
        </p:txBody>
      </p:sp>
      <p:sp>
        <p:nvSpPr>
          <p:cNvPr id="5" name="Footer Placeholder 4"/>
          <p:cNvSpPr>
            <a:spLocks noGrp="1"/>
          </p:cNvSpPr>
          <p:nvPr>
            <p:ph type="ftr" sz="quarter" idx="11"/>
          </p:nvPr>
        </p:nvSpPr>
        <p:spPr>
          <a:xfrm>
            <a:off x="6019800" y="6270518"/>
            <a:ext cx="2895600" cy="365125"/>
          </a:xfrm>
        </p:spPr>
        <p:txBody>
          <a:bodyPr/>
          <a:lstStyle>
            <a:lvl1pPr algn="r">
              <a:defRPr>
                <a:solidFill>
                  <a:schemeClr val="accent2"/>
                </a:solidFill>
              </a:defRPr>
            </a:lvl1pPr>
          </a:lstStyle>
          <a:p>
            <a:r>
              <a:rPr lang="en-US"/>
              <a:t>www.elalog.org</a:t>
            </a:r>
            <a:endParaRPr lang="en-US" dirty="0"/>
          </a:p>
        </p:txBody>
      </p:sp>
      <p:sp>
        <p:nvSpPr>
          <p:cNvPr id="6" name="Slide Number Placeholder 5"/>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solidFill>
                  <a:schemeClr val="accent2"/>
                </a:solidFill>
              </a:defRPr>
            </a:lvl1pPr>
            <a:lvl2pPr>
              <a:defRPr sz="1800">
                <a:solidFill>
                  <a:schemeClr val="accent2"/>
                </a:solidFill>
              </a:defRPr>
            </a:lvl2pPr>
            <a:lvl3pPr>
              <a:defRPr sz="1800">
                <a:solidFill>
                  <a:schemeClr val="accent3"/>
                </a:solidFill>
              </a:defRPr>
            </a:lvl3pPr>
            <a:lvl4pPr>
              <a:defRPr sz="1800">
                <a:solidFill>
                  <a:schemeClr val="accent2"/>
                </a:solidFill>
              </a:defRPr>
            </a:lvl4pPr>
            <a:lvl5pPr>
              <a:defRPr sz="1800">
                <a:solidFill>
                  <a:schemeClr val="accent2"/>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solidFill>
                  <a:schemeClr val="accent2"/>
                </a:solidFill>
              </a:defRPr>
            </a:lvl1pPr>
            <a:lvl2pPr>
              <a:defRPr sz="1800">
                <a:solidFill>
                  <a:schemeClr val="accent2"/>
                </a:solidFill>
              </a:defRPr>
            </a:lvl2pPr>
            <a:lvl3pPr>
              <a:defRPr sz="1800">
                <a:solidFill>
                  <a:schemeClr val="accent3"/>
                </a:solidFill>
              </a:defRPr>
            </a:lvl3pPr>
            <a:lvl4pPr>
              <a:defRPr sz="1800">
                <a:solidFill>
                  <a:schemeClr val="accent2"/>
                </a:solidFill>
              </a:defRPr>
            </a:lvl4pPr>
            <a:lvl5pPr>
              <a:defRPr sz="1800">
                <a:solidFill>
                  <a:schemeClr val="accent2"/>
                </a:solidFil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5" name="Date Placeholder 4"/>
          <p:cNvSpPr>
            <a:spLocks noGrp="1"/>
          </p:cNvSpPr>
          <p:nvPr>
            <p:ph type="dt" sz="half" idx="10"/>
          </p:nvPr>
        </p:nvSpPr>
        <p:spPr>
          <a:xfrm>
            <a:off x="6580094" y="188259"/>
            <a:ext cx="2133600" cy="365125"/>
          </a:xfrm>
        </p:spPr>
        <p:txBody>
          <a:bodyPr/>
          <a:lstStyle>
            <a:lvl1pPr>
              <a:defRPr>
                <a:solidFill>
                  <a:schemeClr val="tx1"/>
                </a:solidFill>
              </a:defRPr>
            </a:lvl1pPr>
          </a:lstStyle>
          <a:p>
            <a:fld id="{DC11798E-E3AB-AB45-A54F-E391707CB4F3}" type="datetime1">
              <a:rPr lang="en-US" smtClean="0"/>
              <a:pPr/>
              <a:t>11/5/2017</a:t>
            </a:fld>
            <a:endParaRPr lang="en-US" dirty="0"/>
          </a:p>
        </p:txBody>
      </p:sp>
      <p:sp>
        <p:nvSpPr>
          <p:cNvPr id="6" name="Footer Placeholder 5"/>
          <p:cNvSpPr>
            <a:spLocks noGrp="1"/>
          </p:cNvSpPr>
          <p:nvPr>
            <p:ph type="ftr" sz="quarter" idx="11"/>
          </p:nvPr>
        </p:nvSpPr>
        <p:spPr/>
        <p:txBody>
          <a:bodyPr/>
          <a:lstStyle>
            <a:lvl1pPr>
              <a:defRPr>
                <a:solidFill>
                  <a:schemeClr val="accent2"/>
                </a:solidFill>
              </a:defRPr>
            </a:lvl1pPr>
          </a:lstStyle>
          <a:p>
            <a:r>
              <a:rPr lang="en-US" dirty="0" err="1"/>
              <a:t>www.elalog.org</a:t>
            </a:r>
            <a:endParaRPr lang="en-US" dirty="0"/>
          </a:p>
        </p:txBody>
      </p:sp>
      <p:sp>
        <p:nvSpPr>
          <p:cNvPr id="7" name="Slide Number Placeholder 6"/>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solidFill>
                  <a:srgbClr val="8080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solidFill>
                  <a:srgbClr val="808080"/>
                </a:solidFill>
              </a:defRPr>
            </a:lvl1pPr>
            <a:lvl2pPr>
              <a:defRPr sz="1800">
                <a:solidFill>
                  <a:srgbClr val="808080"/>
                </a:solidFill>
              </a:defRPr>
            </a:lvl2pPr>
            <a:lvl3pPr>
              <a:defRPr sz="1800">
                <a:solidFill>
                  <a:schemeClr val="accent3"/>
                </a:solidFill>
              </a:defRPr>
            </a:lvl3pPr>
            <a:lvl4pPr>
              <a:defRPr sz="1800">
                <a:solidFill>
                  <a:srgbClr val="808080"/>
                </a:solidFill>
              </a:defRPr>
            </a:lvl4pPr>
            <a:lvl5pPr>
              <a:defRPr sz="1800">
                <a:solidFill>
                  <a:srgbClr val="808080"/>
                </a:solidFill>
              </a:defRPr>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solidFill>
                  <a:srgbClr val="8080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solidFill>
                  <a:srgbClr val="808080"/>
                </a:solidFill>
              </a:defRPr>
            </a:lvl1pPr>
            <a:lvl2pPr>
              <a:defRPr sz="1800">
                <a:solidFill>
                  <a:srgbClr val="808080"/>
                </a:solidFill>
              </a:defRPr>
            </a:lvl2pPr>
            <a:lvl3pPr>
              <a:defRPr sz="1800">
                <a:solidFill>
                  <a:srgbClr val="B3B3B3"/>
                </a:solidFill>
              </a:defRPr>
            </a:lvl3pPr>
            <a:lvl4pPr>
              <a:defRPr sz="1800">
                <a:solidFill>
                  <a:srgbClr val="808080"/>
                </a:solidFill>
              </a:defRPr>
            </a:lvl4pPr>
            <a:lvl5pPr>
              <a:defRPr sz="1800">
                <a:solidFill>
                  <a:srgbClr val="808080"/>
                </a:solidFill>
              </a:defRPr>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DA27B53C-D0FE-2140-BC9E-0EB50BC17E5B}" type="datetime1">
              <a:rPr lang="en-US" smtClean="0"/>
              <a:t>11/5/2017</a:t>
            </a:fld>
            <a:endParaRPr lang="en-US"/>
          </a:p>
        </p:txBody>
      </p:sp>
      <p:sp>
        <p:nvSpPr>
          <p:cNvPr id="8" name="Footer Placeholder 7"/>
          <p:cNvSpPr>
            <a:spLocks noGrp="1"/>
          </p:cNvSpPr>
          <p:nvPr>
            <p:ph type="ftr" sz="quarter" idx="11"/>
          </p:nvPr>
        </p:nvSpPr>
        <p:spPr>
          <a:xfrm>
            <a:off x="1120588" y="188259"/>
            <a:ext cx="2895600" cy="365125"/>
          </a:xfrm>
        </p:spPr>
        <p:txBody>
          <a:bodyPr/>
          <a:lstStyle>
            <a:lvl1pPr>
              <a:defRPr>
                <a:solidFill>
                  <a:schemeClr val="accent2"/>
                </a:solidFill>
              </a:defRPr>
            </a:lvl1pPr>
          </a:lstStyle>
          <a:p>
            <a:r>
              <a:rPr lang="en-US" dirty="0" err="1"/>
              <a:t>www.elalog.org</a:t>
            </a:r>
            <a:endParaRPr lang="en-US" dirty="0"/>
          </a:p>
        </p:txBody>
      </p:sp>
      <p:sp>
        <p:nvSpPr>
          <p:cNvPr id="9" name="Slide Number Placeholder 8"/>
          <p:cNvSpPr>
            <a:spLocks noGrp="1"/>
          </p:cNvSpPr>
          <p:nvPr>
            <p:ph type="sldNum" sz="quarter" idx="12"/>
          </p:nvPr>
        </p:nvSpPr>
        <p:spPr/>
        <p:txBody>
          <a:bodyPr/>
          <a:lstStyle/>
          <a:p>
            <a:fld id="{91F075F0-4569-8E42-A185-85D33622A5CE}" type="slidenum">
              <a:rPr lang="en-US" smtClean="0"/>
              <a:t>‹N›</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a:p>
        </p:txBody>
      </p:sp>
      <p:sp>
        <p:nvSpPr>
          <p:cNvPr id="3" name="Date Placeholder 2"/>
          <p:cNvSpPr>
            <a:spLocks noGrp="1"/>
          </p:cNvSpPr>
          <p:nvPr>
            <p:ph type="dt" sz="half" idx="10"/>
          </p:nvPr>
        </p:nvSpPr>
        <p:spPr/>
        <p:txBody>
          <a:bodyPr/>
          <a:lstStyle>
            <a:lvl1pPr>
              <a:defRPr>
                <a:solidFill>
                  <a:schemeClr val="tx1"/>
                </a:solidFill>
              </a:defRPr>
            </a:lvl1pPr>
          </a:lstStyle>
          <a:p>
            <a:fld id="{86924DF0-240A-6E4E-BAD0-50432FB6AA74}" type="datetime1">
              <a:rPr lang="en-US" smtClean="0"/>
              <a:pPr/>
              <a:t>11/5/2017</a:t>
            </a:fld>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r>
              <a:rPr lang="en-US" dirty="0" err="1"/>
              <a:t>www.elalog.org</a:t>
            </a:r>
            <a:endParaRPr lang="en-US" dirty="0"/>
          </a:p>
        </p:txBody>
      </p:sp>
      <p:sp>
        <p:nvSpPr>
          <p:cNvPr id="5" name="Slide Number Placeholder 4"/>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3399"/>
                </a:solidFill>
              </a:defRPr>
            </a:lvl1pPr>
          </a:lstStyle>
          <a:p>
            <a:fld id="{CD1DD0BF-3244-0244-B20C-996843D1BB52}" type="datetime1">
              <a:rPr lang="en-US" smtClean="0"/>
              <a:pPr/>
              <a:t>11/5/2017</a:t>
            </a:fld>
            <a:endParaRPr lang="en-US" dirty="0"/>
          </a:p>
        </p:txBody>
      </p:sp>
      <p:sp>
        <p:nvSpPr>
          <p:cNvPr id="3" name="Footer Placeholder 2"/>
          <p:cNvSpPr>
            <a:spLocks noGrp="1"/>
          </p:cNvSpPr>
          <p:nvPr>
            <p:ph type="ftr" sz="quarter" idx="11"/>
          </p:nvPr>
        </p:nvSpPr>
        <p:spPr/>
        <p:txBody>
          <a:bodyPr/>
          <a:lstStyle>
            <a:lvl1pPr>
              <a:defRPr>
                <a:solidFill>
                  <a:schemeClr val="accent2"/>
                </a:solidFill>
              </a:defRPr>
            </a:lvl1pPr>
          </a:lstStyle>
          <a:p>
            <a:r>
              <a:rPr lang="en-US" dirty="0" err="1"/>
              <a:t>www.elalog.org</a:t>
            </a:r>
            <a:endParaRPr lang="en-US" dirty="0"/>
          </a:p>
        </p:txBody>
      </p:sp>
      <p:sp>
        <p:nvSpPr>
          <p:cNvPr id="4" name="Slide Number Placeholder 3"/>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1"/>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FR"/>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solidFill>
                  <a:schemeClr val="accent2"/>
                </a:solidFill>
              </a:defRPr>
            </a:lvl1pPr>
            <a:lvl2pPr>
              <a:defRPr sz="1800">
                <a:solidFill>
                  <a:schemeClr val="accent2"/>
                </a:solidFill>
              </a:defRPr>
            </a:lvl2pPr>
            <a:lvl3pPr>
              <a:defRPr sz="1800">
                <a:solidFill>
                  <a:schemeClr val="accent3"/>
                </a:solidFill>
              </a:defRPr>
            </a:lvl3pPr>
            <a:lvl4pPr>
              <a:defRPr sz="1800">
                <a:solidFill>
                  <a:schemeClr val="accent2"/>
                </a:solidFill>
              </a:defRPr>
            </a:lvl4pPr>
            <a:lvl5pPr>
              <a:defRPr sz="1800">
                <a:solidFill>
                  <a:schemeClr val="accent2"/>
                </a:solidFill>
              </a:defRPr>
            </a:lvl5pPr>
            <a:lvl6pPr marL="2055813" indent="-344488">
              <a:defRPr sz="2000"/>
            </a:lvl6pPr>
            <a:lvl7pPr marL="2055813" indent="-344488">
              <a:defRPr sz="2000"/>
            </a:lvl7pPr>
            <a:lvl8pPr marL="2055813" indent="-344488">
              <a:defRPr sz="2000"/>
            </a:lvl8pPr>
            <a:lvl9pPr marL="2055813" indent="-344488">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C8F3BC3-5401-5D4E-A0D3-2C2A1234B575}" type="datetime1">
              <a:rPr lang="en-US" smtClean="0"/>
              <a:t>11/5/2017</a:t>
            </a:fld>
            <a:endParaRPr lang="en-US"/>
          </a:p>
        </p:txBody>
      </p:sp>
      <p:sp>
        <p:nvSpPr>
          <p:cNvPr id="6" name="Footer Placeholder 5"/>
          <p:cNvSpPr>
            <a:spLocks noGrp="1"/>
          </p:cNvSpPr>
          <p:nvPr>
            <p:ph type="ftr" sz="quarter" idx="11"/>
          </p:nvPr>
        </p:nvSpPr>
        <p:spPr/>
        <p:txBody>
          <a:bodyPr/>
          <a:lstStyle/>
          <a:p>
            <a:r>
              <a:rPr lang="en-US"/>
              <a:t>www.elalog.org</a:t>
            </a:r>
          </a:p>
        </p:txBody>
      </p:sp>
      <p:sp>
        <p:nvSpPr>
          <p:cNvPr id="7" name="Slide Number Placeholder 6"/>
          <p:cNvSpPr>
            <a:spLocks noGrp="1"/>
          </p:cNvSpPr>
          <p:nvPr>
            <p:ph type="sldNum" sz="quarter" idx="12"/>
          </p:nvPr>
        </p:nvSpPr>
        <p:spPr/>
        <p:txBody>
          <a:bodyPr/>
          <a:lstStyle/>
          <a:p>
            <a:fld id="{91F075F0-4569-8E42-A185-85D33622A5CE}"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0000"/>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bg1">
              <a:lumMod val="50000"/>
            </a:schemeClr>
          </a:solidFill>
        </p:spPr>
        <p:txBody>
          <a:bodyPr vert="horz" lIns="1188720" tIns="45720" rIns="274320" bIns="45720" rtlCol="0" anchor="ctr">
            <a:normAutofit/>
          </a:bodyPr>
          <a:lstStyle/>
          <a:p>
            <a:r>
              <a:rPr lang="fr-FR"/>
              <a:t>Click to edit Master title style</a:t>
            </a:r>
            <a:endParaRPr/>
          </a:p>
        </p:txBody>
      </p:sp>
      <p:sp>
        <p:nvSpPr>
          <p:cNvPr id="3" name="Text Placeholder 2"/>
          <p:cNvSpPr>
            <a:spLocks noGrp="1"/>
          </p:cNvSpPr>
          <p:nvPr>
            <p:ph type="body" idx="1"/>
          </p:nvPr>
        </p:nvSpPr>
        <p:spPr>
          <a:xfrm>
            <a:off x="1707983" y="2595562"/>
            <a:ext cx="7205829" cy="3670767"/>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solidFill>
              </a:defRPr>
            </a:lvl1pPr>
          </a:lstStyle>
          <a:p>
            <a:fld id="{4FB7C007-705B-6844-A749-19F6462CE433}" type="datetime1">
              <a:rPr lang="en-US" smtClean="0"/>
              <a:pPr/>
              <a:t>11/5/2017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solidFill>
              </a:defRPr>
            </a:lvl1pPr>
          </a:lstStyle>
          <a:p>
            <a:r>
              <a:rPr lang="en-US"/>
              <a:t>www.elalog.org</a:t>
            </a:r>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91F075F0-4569-8E42-A185-85D33622A5CE}" type="slidenum">
              <a:rPr lang="en-US" smtClean="0"/>
              <a:t>‹N›</a:t>
            </a:fld>
            <a:endParaRPr lang="en-US"/>
          </a:p>
        </p:txBody>
      </p:sp>
      <p:sp>
        <p:nvSpPr>
          <p:cNvPr id="7" name="Rectangle 6"/>
          <p:cNvSpPr/>
          <p:nvPr/>
        </p:nvSpPr>
        <p:spPr>
          <a:xfrm>
            <a:off x="914400" y="0"/>
            <a:ext cx="7999413" cy="182880"/>
          </a:xfrm>
          <a:prstGeom prst="rect">
            <a:avLst/>
          </a:prstGeom>
          <a:solidFill>
            <a:srgbClr val="000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rgbClr val="000090"/>
        </a:buClr>
        <a:buFont typeface="Wingdings 2" pitchFamily="18" charset="2"/>
        <a:buChar char=""/>
        <a:defRPr sz="2000" kern="1200">
          <a:solidFill>
            <a:schemeClr val="tx1"/>
          </a:solidFill>
          <a:latin typeface="+mn-lt"/>
          <a:ea typeface="+mn-ea"/>
          <a:cs typeface="+mn-cs"/>
        </a:defRPr>
      </a:lvl1pPr>
      <a:lvl2pPr marL="685800" indent="-336550" algn="l" defTabSz="914400" rtl="0" eaLnBrk="1" latinLnBrk="0" hangingPunct="1">
        <a:spcBef>
          <a:spcPts val="600"/>
        </a:spcBef>
        <a:buClr>
          <a:schemeClr val="bg1">
            <a:lumMod val="65000"/>
          </a:schemeClr>
        </a:buClr>
        <a:buFont typeface="Wingdings 2" pitchFamily="18" charset="2"/>
        <a:buChar char=""/>
        <a:defRPr sz="1800" kern="1200">
          <a:solidFill>
            <a:schemeClr val="tx1"/>
          </a:solidFill>
          <a:latin typeface="+mn-lt"/>
          <a:ea typeface="+mn-ea"/>
          <a:cs typeface="+mn-cs"/>
        </a:defRPr>
      </a:lvl2pPr>
      <a:lvl3pPr marL="1035050" indent="-349250" algn="l" defTabSz="914400" rtl="0" eaLnBrk="1" latinLnBrk="0" hangingPunct="1">
        <a:spcBef>
          <a:spcPts val="600"/>
        </a:spcBef>
        <a:buClr>
          <a:schemeClr val="bg1">
            <a:lumMod val="50000"/>
          </a:schemeClr>
        </a:buClr>
        <a:buFont typeface="Wingdings 2" pitchFamily="18" charset="2"/>
        <a:buChar char=""/>
        <a:defRPr sz="1800" kern="1200">
          <a:solidFill>
            <a:schemeClr val="tx1"/>
          </a:solidFill>
          <a:latin typeface="+mn-lt"/>
          <a:ea typeface="+mn-ea"/>
          <a:cs typeface="+mn-cs"/>
        </a:defRPr>
      </a:lvl3pPr>
      <a:lvl4pPr marL="1371600" indent="-336550" algn="l" defTabSz="914400" rtl="0" eaLnBrk="1" latinLnBrk="0" hangingPunct="1">
        <a:spcBef>
          <a:spcPts val="600"/>
        </a:spcBef>
        <a:buClr>
          <a:schemeClr val="bg1">
            <a:lumMod val="75000"/>
          </a:schemeClr>
        </a:buClr>
        <a:buFont typeface="Wingdings 2" pitchFamily="18" charset="2"/>
        <a:buChar char=""/>
        <a:defRPr sz="1800" kern="1200">
          <a:solidFill>
            <a:schemeClr val="tx1"/>
          </a:solidFill>
          <a:latin typeface="+mn-lt"/>
          <a:ea typeface="+mn-ea"/>
          <a:cs typeface="+mn-cs"/>
        </a:defRPr>
      </a:lvl4pPr>
      <a:lvl5pPr marL="1720850" indent="-349250" algn="l" defTabSz="914400" rtl="0" eaLnBrk="1" latinLnBrk="0" hangingPunct="1">
        <a:spcBef>
          <a:spcPts val="600"/>
        </a:spcBef>
        <a:buClr>
          <a:schemeClr val="bg1">
            <a:lumMod val="85000"/>
          </a:schemeClr>
        </a:buClr>
        <a:buFont typeface="Wingdings 2" pitchFamily="18" charset="2"/>
        <a:buChar char=""/>
        <a:defRPr sz="18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8.xml"/><Relationship Id="rId4" Type="http://schemas.openxmlformats.org/officeDocument/2006/relationships/image" Target="../media/image30.tmp"/></Relationships>
</file>

<file path=ppt/slides/_rels/slide2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8.xml"/><Relationship Id="rId5" Type="http://schemas.openxmlformats.org/officeDocument/2006/relationships/image" Target="../media/image34.tmp"/><Relationship Id="rId4" Type="http://schemas.openxmlformats.org/officeDocument/2006/relationships/image" Target="../media/image33.tmp"/></Relationships>
</file>

<file path=ppt/slides/_rels/slide2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hyperlink" Target="http://www.google.it/url?url=http://ahomeforholiday.com/where-we-are/&amp;rct=j&amp;frm=1&amp;q=&amp;esrc=s&amp;sa=U&amp;ei=vU8AVM7DI-ic0QX5lYHgCw&amp;ved=0CCAQ9QEwBQ&amp;usg=AFQjCNEaMTdXeBnUhQNF5wTqIFzvfMcV4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hyperlink" Target="http://www.elalog.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upply-chain-day.com" TargetMode="Externa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role of infrastructure and logistics in local development</a:t>
            </a:r>
          </a:p>
        </p:txBody>
      </p:sp>
      <p:sp>
        <p:nvSpPr>
          <p:cNvPr id="3" name="Subtitle 2"/>
          <p:cNvSpPr>
            <a:spLocks noGrp="1"/>
          </p:cNvSpPr>
          <p:nvPr>
            <p:ph type="subTitle" idx="1"/>
          </p:nvPr>
        </p:nvSpPr>
        <p:spPr>
          <a:xfrm>
            <a:off x="914400" y="4004441"/>
            <a:ext cx="8001000" cy="2577054"/>
          </a:xfrm>
        </p:spPr>
        <p:txBody>
          <a:bodyPr>
            <a:normAutofit/>
          </a:bodyPr>
          <a:lstStyle/>
          <a:p>
            <a:r>
              <a:rPr lang="en-US" sz="2400" dirty="0"/>
              <a:t>Paolo Bisogni</a:t>
            </a:r>
          </a:p>
          <a:p>
            <a:r>
              <a:rPr lang="en-US" sz="2400" i="1" dirty="0"/>
              <a:t>ELA president</a:t>
            </a:r>
          </a:p>
          <a:p>
            <a:r>
              <a:rPr lang="en-US" sz="2400" i="1"/>
              <a:t>November 5</a:t>
            </a:r>
            <a:r>
              <a:rPr lang="en-US" sz="2400" i="1" baseline="30000"/>
              <a:t>th</a:t>
            </a:r>
            <a:r>
              <a:rPr lang="en-US" sz="2400" i="1"/>
              <a:t> 2017</a:t>
            </a:r>
            <a:endParaRPr lang="en-US" sz="2400" i="1" dirty="0"/>
          </a:p>
        </p:txBody>
      </p:sp>
    </p:spTree>
    <p:extLst>
      <p:ext uri="{BB962C8B-B14F-4D97-AF65-F5344CB8AC3E}">
        <p14:creationId xmlns:p14="http://schemas.microsoft.com/office/powerpoint/2010/main" val="307361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EUROLOG</a:t>
            </a:r>
          </a:p>
        </p:txBody>
      </p:sp>
      <p:sp>
        <p:nvSpPr>
          <p:cNvPr id="3" name="Content Placeholder 2"/>
          <p:cNvSpPr>
            <a:spLocks noGrp="1"/>
          </p:cNvSpPr>
          <p:nvPr>
            <p:ph idx="1"/>
          </p:nvPr>
        </p:nvSpPr>
        <p:spPr/>
        <p:txBody>
          <a:bodyPr/>
          <a:lstStyle/>
          <a:p>
            <a:r>
              <a:rPr lang="en-US" dirty="0"/>
              <a:t>Annual event</a:t>
            </a:r>
          </a:p>
          <a:p>
            <a:pPr lvl="1"/>
            <a:r>
              <a:rPr lang="en-US" dirty="0"/>
              <a:t>9 to 11 May 2018, Marrakesh Morocco</a:t>
            </a:r>
          </a:p>
          <a:p>
            <a:r>
              <a:rPr lang="en-US" dirty="0"/>
              <a:t>Collaboration with and support from different member associations</a:t>
            </a:r>
          </a:p>
          <a:p>
            <a:r>
              <a:rPr lang="en-US" dirty="0"/>
              <a:t>International visibility</a:t>
            </a:r>
          </a:p>
          <a:p>
            <a:r>
              <a:rPr lang="en-US" dirty="0"/>
              <a:t>ELA Supply Chain Talents day (bi-annual)</a:t>
            </a:r>
          </a:p>
        </p:txBody>
      </p:sp>
      <p:sp>
        <p:nvSpPr>
          <p:cNvPr id="4" name="Footer Placeholder 3"/>
          <p:cNvSpPr>
            <a:spLocks noGrp="1"/>
          </p:cNvSpPr>
          <p:nvPr>
            <p:ph type="ftr" sz="quarter" idx="11"/>
          </p:nvPr>
        </p:nvSpPr>
        <p:spPr/>
        <p:txBody>
          <a:bodyPr/>
          <a:lstStyle/>
          <a:p>
            <a:r>
              <a:rPr lang="en-US"/>
              <a:t>www.elalog.org</a:t>
            </a:r>
            <a:endParaRPr lang="en-US" dirty="0"/>
          </a:p>
        </p:txBody>
      </p:sp>
    </p:spTree>
    <p:extLst>
      <p:ext uri="{BB962C8B-B14F-4D97-AF65-F5344CB8AC3E}">
        <p14:creationId xmlns:p14="http://schemas.microsoft.com/office/powerpoint/2010/main" val="3809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 Certification</a:t>
            </a:r>
          </a:p>
        </p:txBody>
      </p:sp>
      <p:sp>
        <p:nvSpPr>
          <p:cNvPr id="3" name="Content Placeholder 2"/>
          <p:cNvSpPr>
            <a:spLocks noGrp="1"/>
          </p:cNvSpPr>
          <p:nvPr>
            <p:ph idx="1"/>
          </p:nvPr>
        </p:nvSpPr>
        <p:spPr/>
        <p:txBody>
          <a:bodyPr/>
          <a:lstStyle/>
          <a:p>
            <a:r>
              <a:rPr lang="en-US" dirty="0"/>
              <a:t>Qualification system for logistics professionals</a:t>
            </a:r>
          </a:p>
          <a:p>
            <a:r>
              <a:rPr lang="en-US" dirty="0"/>
              <a:t>Based on ELAQF Qualification Standards agreed by the industry</a:t>
            </a:r>
          </a:p>
          <a:p>
            <a:r>
              <a:rPr lang="en-US" dirty="0"/>
              <a:t>Reflects expectations of workspace performance</a:t>
            </a:r>
          </a:p>
          <a:p>
            <a:r>
              <a:rPr lang="en-US" dirty="0"/>
              <a:t>Global mark of competence</a:t>
            </a:r>
          </a:p>
          <a:p>
            <a:r>
              <a:rPr lang="en-US" dirty="0"/>
              <a:t>Local assessment by National Certification </a:t>
            </a:r>
            <a:r>
              <a:rPr lang="en-US" dirty="0" err="1"/>
              <a:t>Centres</a:t>
            </a:r>
            <a:endParaRPr lang="en-US" dirty="0"/>
          </a:p>
          <a:p>
            <a:r>
              <a:rPr lang="en-US" dirty="0"/>
              <a:t>Using EQF – European Qualification Framework</a:t>
            </a:r>
          </a:p>
        </p:txBody>
      </p:sp>
      <p:sp>
        <p:nvSpPr>
          <p:cNvPr id="4" name="Footer Placeholder 3"/>
          <p:cNvSpPr>
            <a:spLocks noGrp="1"/>
          </p:cNvSpPr>
          <p:nvPr>
            <p:ph type="ftr" sz="quarter" idx="11"/>
          </p:nvPr>
        </p:nvSpPr>
        <p:spPr/>
        <p:txBody>
          <a:bodyPr/>
          <a:lstStyle/>
          <a:p>
            <a:r>
              <a:rPr lang="en-US"/>
              <a:t>www.elalog.org</a:t>
            </a:r>
            <a:endParaRPr lang="en-US" dirty="0"/>
          </a:p>
        </p:txBody>
      </p:sp>
      <p:pic>
        <p:nvPicPr>
          <p:cNvPr id="5" name="Picture 4" descr="eqflogo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673" y="5769967"/>
            <a:ext cx="4239140" cy="742942"/>
          </a:xfrm>
          <a:prstGeom prst="rect">
            <a:avLst/>
          </a:prstGeom>
        </p:spPr>
      </p:pic>
      <p:pic>
        <p:nvPicPr>
          <p:cNvPr id="6" name="Picture 5" descr="ELA Certification 201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087" y="188259"/>
            <a:ext cx="2038702" cy="935597"/>
          </a:xfrm>
          <a:prstGeom prst="rect">
            <a:avLst/>
          </a:prstGeom>
        </p:spPr>
      </p:pic>
    </p:spTree>
    <p:extLst>
      <p:ext uri="{BB962C8B-B14F-4D97-AF65-F5344CB8AC3E}">
        <p14:creationId xmlns:p14="http://schemas.microsoft.com/office/powerpoint/2010/main" val="335036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ELA Certification available in </a:t>
            </a:r>
          </a:p>
        </p:txBody>
      </p:sp>
      <p:sp>
        <p:nvSpPr>
          <p:cNvPr id="6" name="Content Placeholder 5"/>
          <p:cNvSpPr>
            <a:spLocks noGrp="1"/>
          </p:cNvSpPr>
          <p:nvPr>
            <p:ph idx="1"/>
          </p:nvPr>
        </p:nvSpPr>
        <p:spPr>
          <a:xfrm>
            <a:off x="1707983" y="2169902"/>
            <a:ext cx="7205829" cy="4467935"/>
          </a:xfrm>
        </p:spPr>
        <p:txBody>
          <a:bodyPr numCol="3">
            <a:normAutofit/>
          </a:bodyPr>
          <a:lstStyle/>
          <a:p>
            <a:r>
              <a:rPr lang="en-US" dirty="0"/>
              <a:t>Austria</a:t>
            </a:r>
          </a:p>
          <a:p>
            <a:r>
              <a:rPr lang="en-US" dirty="0"/>
              <a:t>Belgium</a:t>
            </a:r>
          </a:p>
          <a:p>
            <a:r>
              <a:rPr lang="en-US" dirty="0"/>
              <a:t>Bulgaria</a:t>
            </a:r>
          </a:p>
          <a:p>
            <a:r>
              <a:rPr lang="en-US" dirty="0"/>
              <a:t>Croatia</a:t>
            </a:r>
          </a:p>
          <a:p>
            <a:r>
              <a:rPr lang="en-US" dirty="0"/>
              <a:t>Czech Republic</a:t>
            </a:r>
          </a:p>
          <a:p>
            <a:r>
              <a:rPr lang="en-US" dirty="0"/>
              <a:t>Egypt</a:t>
            </a:r>
          </a:p>
          <a:p>
            <a:r>
              <a:rPr lang="en-US" dirty="0"/>
              <a:t>Finland</a:t>
            </a:r>
          </a:p>
          <a:p>
            <a:r>
              <a:rPr lang="en-US" dirty="0"/>
              <a:t>France</a:t>
            </a:r>
          </a:p>
          <a:p>
            <a:r>
              <a:rPr lang="en-US" dirty="0"/>
              <a:t>Germany</a:t>
            </a:r>
          </a:p>
          <a:p>
            <a:r>
              <a:rPr lang="en-US" dirty="0"/>
              <a:t>Greece</a:t>
            </a:r>
          </a:p>
          <a:p>
            <a:r>
              <a:rPr lang="en-US" dirty="0"/>
              <a:t>Indonesia</a:t>
            </a:r>
          </a:p>
          <a:p>
            <a:r>
              <a:rPr lang="en-US" dirty="0"/>
              <a:t>Italy</a:t>
            </a:r>
          </a:p>
          <a:p>
            <a:r>
              <a:rPr lang="en-US" dirty="0"/>
              <a:t>Mexico</a:t>
            </a:r>
          </a:p>
          <a:p>
            <a:r>
              <a:rPr lang="en-US" dirty="0"/>
              <a:t>Netherlands</a:t>
            </a:r>
          </a:p>
          <a:p>
            <a:r>
              <a:rPr lang="en-US" dirty="0"/>
              <a:t>Portugal</a:t>
            </a:r>
          </a:p>
          <a:p>
            <a:r>
              <a:rPr lang="en-US" dirty="0"/>
              <a:t>Poland</a:t>
            </a:r>
          </a:p>
          <a:p>
            <a:r>
              <a:rPr lang="en-US" dirty="0"/>
              <a:t>Romania</a:t>
            </a:r>
          </a:p>
          <a:p>
            <a:r>
              <a:rPr lang="en-US" dirty="0"/>
              <a:t>Russian Federation</a:t>
            </a:r>
          </a:p>
          <a:p>
            <a:r>
              <a:rPr lang="en-US" dirty="0"/>
              <a:t>South Africa</a:t>
            </a:r>
          </a:p>
          <a:p>
            <a:r>
              <a:rPr lang="en-US" dirty="0"/>
              <a:t>Spain</a:t>
            </a:r>
          </a:p>
          <a:p>
            <a:r>
              <a:rPr lang="en-US" dirty="0"/>
              <a:t>Sweden</a:t>
            </a:r>
          </a:p>
          <a:p>
            <a:r>
              <a:rPr lang="en-US" dirty="0"/>
              <a:t>Switzerland</a:t>
            </a:r>
          </a:p>
          <a:p>
            <a:r>
              <a:rPr lang="en-US" dirty="0"/>
              <a:t>United Kingdom</a:t>
            </a:r>
          </a:p>
        </p:txBody>
      </p:sp>
      <p:sp>
        <p:nvSpPr>
          <p:cNvPr id="4" name="Footer Placeholder 3"/>
          <p:cNvSpPr>
            <a:spLocks noGrp="1"/>
          </p:cNvSpPr>
          <p:nvPr>
            <p:ph type="ftr" sz="quarter" idx="11"/>
          </p:nvPr>
        </p:nvSpPr>
        <p:spPr/>
        <p:txBody>
          <a:bodyPr/>
          <a:lstStyle/>
          <a:p>
            <a:r>
              <a:rPr lang="en-US"/>
              <a:t>www.elalog.org</a:t>
            </a:r>
            <a:endParaRPr lang="en-US" dirty="0"/>
          </a:p>
        </p:txBody>
      </p:sp>
      <p:pic>
        <p:nvPicPr>
          <p:cNvPr id="7" name="Picture 6" descr="ELA Certification 201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087" y="188259"/>
            <a:ext cx="2038702" cy="935597"/>
          </a:xfrm>
          <a:prstGeom prst="rect">
            <a:avLst/>
          </a:prstGeom>
        </p:spPr>
      </p:pic>
    </p:spTree>
    <p:extLst>
      <p:ext uri="{BB962C8B-B14F-4D97-AF65-F5344CB8AC3E}">
        <p14:creationId xmlns:p14="http://schemas.microsoft.com/office/powerpoint/2010/main" val="20629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ELA Standards</a:t>
            </a:r>
          </a:p>
        </p:txBody>
      </p:sp>
      <p:sp>
        <p:nvSpPr>
          <p:cNvPr id="3" name="Tijdelijke aanduiding voor inhoud 2"/>
          <p:cNvSpPr>
            <a:spLocks noGrp="1"/>
          </p:cNvSpPr>
          <p:nvPr>
            <p:ph idx="1"/>
          </p:nvPr>
        </p:nvSpPr>
        <p:spPr/>
        <p:txBody>
          <a:bodyPr>
            <a:normAutofit fontScale="92500" lnSpcReduction="20000"/>
          </a:bodyPr>
          <a:lstStyle/>
          <a:p>
            <a:r>
              <a:rPr lang="en-GB" dirty="0"/>
              <a:t>Recognised by Industry</a:t>
            </a:r>
          </a:p>
          <a:p>
            <a:r>
              <a:rPr lang="en-GB" dirty="0"/>
              <a:t>Used as logistics standards by the World Bank Group</a:t>
            </a:r>
          </a:p>
          <a:p>
            <a:pPr lvl="1"/>
            <a:r>
              <a:rPr lang="en-GB" dirty="0"/>
              <a:t>LPI</a:t>
            </a:r>
          </a:p>
          <a:p>
            <a:pPr lvl="1"/>
            <a:r>
              <a:rPr lang="en-GB" dirty="0"/>
              <a:t>Funded projects</a:t>
            </a:r>
          </a:p>
          <a:p>
            <a:r>
              <a:rPr lang="en-GB" dirty="0"/>
              <a:t>European Investment Bank projects use ELA standards and Certification in their deliverables</a:t>
            </a:r>
          </a:p>
          <a:p>
            <a:r>
              <a:rPr lang="en-GB" dirty="0"/>
              <a:t>European Reconstruction and Development Bank prefers ELA Standards and Certification in their project</a:t>
            </a:r>
          </a:p>
          <a:p>
            <a:r>
              <a:rPr lang="en-GB" dirty="0"/>
              <a:t>United Nations have realised several project including ELA Certification</a:t>
            </a:r>
          </a:p>
        </p:txBody>
      </p:sp>
      <p:sp>
        <p:nvSpPr>
          <p:cNvPr id="4" name="Tijdelijke aanduiding voor voettekst 3"/>
          <p:cNvSpPr>
            <a:spLocks noGrp="1"/>
          </p:cNvSpPr>
          <p:nvPr>
            <p:ph type="ftr" sz="quarter" idx="11"/>
          </p:nvPr>
        </p:nvSpPr>
        <p:spPr/>
        <p:txBody>
          <a:bodyPr/>
          <a:lstStyle/>
          <a:p>
            <a:r>
              <a:rPr lang="en-US"/>
              <a:t>www.elalog.org</a:t>
            </a:r>
            <a:endParaRPr lang="en-US" dirty="0"/>
          </a:p>
        </p:txBody>
      </p:sp>
    </p:spTree>
    <p:extLst>
      <p:ext uri="{BB962C8B-B14F-4D97-AF65-F5344CB8AC3E}">
        <p14:creationId xmlns:p14="http://schemas.microsoft.com/office/powerpoint/2010/main" val="275261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 Certification Levels</a:t>
            </a:r>
          </a:p>
        </p:txBody>
      </p:sp>
      <p:sp>
        <p:nvSpPr>
          <p:cNvPr id="3" name="Content Placeholder 2"/>
          <p:cNvSpPr>
            <a:spLocks noGrp="1"/>
          </p:cNvSpPr>
          <p:nvPr>
            <p:ph sz="half" idx="1"/>
          </p:nvPr>
        </p:nvSpPr>
        <p:spPr>
          <a:xfrm>
            <a:off x="560032" y="2595563"/>
            <a:ext cx="3566160" cy="3681412"/>
          </a:xfrm>
        </p:spPr>
        <p:txBody>
          <a:bodyPr>
            <a:normAutofit fontScale="77500" lnSpcReduction="20000"/>
          </a:bodyPr>
          <a:lstStyle/>
          <a:p>
            <a:r>
              <a:rPr lang="en-US" dirty="0" err="1"/>
              <a:t>EJLog</a:t>
            </a:r>
            <a:endParaRPr lang="en-US" dirty="0"/>
          </a:p>
          <a:p>
            <a:pPr lvl="1"/>
            <a:r>
              <a:rPr lang="en-US" dirty="0"/>
              <a:t>European Junior Logistician meeting the professional standards at the Supervisory/Operational management level</a:t>
            </a:r>
          </a:p>
          <a:p>
            <a:r>
              <a:rPr lang="en-US" dirty="0"/>
              <a:t>ESLog</a:t>
            </a:r>
          </a:p>
          <a:p>
            <a:pPr lvl="1"/>
            <a:r>
              <a:rPr lang="en-US" dirty="0"/>
              <a:t>European Senior Logistician meeting the professional standards at the Senior management level</a:t>
            </a:r>
          </a:p>
          <a:p>
            <a:r>
              <a:rPr lang="en-US" dirty="0"/>
              <a:t>EMLog</a:t>
            </a:r>
          </a:p>
          <a:p>
            <a:pPr lvl="1"/>
            <a:r>
              <a:rPr lang="en-US" dirty="0"/>
              <a:t>European Master Logistician meeting the professional standards at the Strategic management level</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85376" y="2160690"/>
            <a:ext cx="5828437" cy="4316877"/>
          </a:xfrm>
          <a:prstGeom prst="rect">
            <a:avLst/>
          </a:prstGeom>
          <a:noFill/>
          <a:ln>
            <a:noFill/>
          </a:ln>
        </p:spPr>
      </p:pic>
      <p:sp>
        <p:nvSpPr>
          <p:cNvPr id="5" name="Footer Placeholder 4"/>
          <p:cNvSpPr>
            <a:spLocks noGrp="1"/>
          </p:cNvSpPr>
          <p:nvPr>
            <p:ph type="ftr" sz="quarter" idx="11"/>
          </p:nvPr>
        </p:nvSpPr>
        <p:spPr/>
        <p:txBody>
          <a:bodyPr/>
          <a:lstStyle/>
          <a:p>
            <a:r>
              <a:rPr lang="en-US"/>
              <a:t>www.elalog.org</a:t>
            </a:r>
            <a:endParaRPr lang="en-US" dirty="0"/>
          </a:p>
        </p:txBody>
      </p:sp>
      <p:pic>
        <p:nvPicPr>
          <p:cNvPr id="11" name="Picture 10" descr="ELA Certification 201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087" y="188259"/>
            <a:ext cx="2038702" cy="935597"/>
          </a:xfrm>
          <a:prstGeom prst="rect">
            <a:avLst/>
          </a:prstGeom>
        </p:spPr>
      </p:pic>
    </p:spTree>
    <p:extLst>
      <p:ext uri="{BB962C8B-B14F-4D97-AF65-F5344CB8AC3E}">
        <p14:creationId xmlns:p14="http://schemas.microsoft.com/office/powerpoint/2010/main" val="21424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15</a:t>
            </a:fld>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0" y="4144294"/>
            <a:ext cx="2182082" cy="190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669"/>
          <a:stretch/>
        </p:blipFill>
        <p:spPr bwMode="auto">
          <a:xfrm>
            <a:off x="3858432" y="775031"/>
            <a:ext cx="5285954" cy="529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28855" y="924842"/>
            <a:ext cx="3764182" cy="1384995"/>
          </a:xfrm>
        </p:spPr>
        <p:txBody>
          <a:bodyPr lIns="180000" rIns="180000">
            <a:noAutofit/>
          </a:bodyPr>
          <a:lstStyle/>
          <a:p>
            <a:r>
              <a:rPr lang="en-US" sz="2400" dirty="0"/>
              <a:t>Preliminary remark: logistics is becoming ever more urban </a:t>
            </a:r>
          </a:p>
        </p:txBody>
      </p:sp>
    </p:spTree>
    <p:extLst>
      <p:ext uri="{BB962C8B-B14F-4D97-AF65-F5344CB8AC3E}">
        <p14:creationId xmlns:p14="http://schemas.microsoft.com/office/powerpoint/2010/main" val="164620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spAutoFit/>
          </a:bodyPr>
          <a:lstStyle/>
          <a:p>
            <a:r>
              <a:rPr lang="en-US" sz="2800" dirty="0"/>
              <a:t>Preliminary remark: </a:t>
            </a:r>
            <a:br>
              <a:rPr lang="en-US" sz="2800" dirty="0"/>
            </a:br>
            <a:r>
              <a:rPr lang="en-US" sz="2800" dirty="0"/>
              <a:t>	logistics is becoming ever more urban</a:t>
            </a:r>
          </a:p>
        </p:txBody>
      </p:sp>
      <p:sp>
        <p:nvSpPr>
          <p:cNvPr id="3" name="Segnaposto contenuto 2"/>
          <p:cNvSpPr>
            <a:spLocks noGrp="1"/>
          </p:cNvSpPr>
          <p:nvPr>
            <p:ph idx="1"/>
          </p:nvPr>
        </p:nvSpPr>
        <p:spPr/>
        <p:txBody>
          <a:bodyPr/>
          <a:lstStyle/>
          <a:p>
            <a:pPr marL="0" indent="0">
              <a:buNone/>
            </a:pPr>
            <a:r>
              <a:rPr lang="en-US" dirty="0">
                <a:solidFill>
                  <a:srgbClr val="002060"/>
                </a:solidFill>
              </a:rPr>
              <a:t>Some important trends:</a:t>
            </a:r>
          </a:p>
          <a:p>
            <a:r>
              <a:rPr lang="en-US" dirty="0">
                <a:solidFill>
                  <a:srgbClr val="002060"/>
                </a:solidFill>
              </a:rPr>
              <a:t>Urbanization rate is growing</a:t>
            </a:r>
            <a:endParaRPr lang="en-US" sz="1800" dirty="0">
              <a:solidFill>
                <a:srgbClr val="002060"/>
              </a:solidFill>
            </a:endParaRPr>
          </a:p>
          <a:p>
            <a:r>
              <a:rPr lang="en-US" dirty="0">
                <a:solidFill>
                  <a:srgbClr val="002060"/>
                </a:solidFill>
              </a:rPr>
              <a:t>e-commerce is growing</a:t>
            </a:r>
          </a:p>
          <a:p>
            <a:r>
              <a:rPr lang="en-US" dirty="0">
                <a:solidFill>
                  <a:srgbClr val="002060"/>
                </a:solidFill>
              </a:rPr>
              <a:t>Service expectations: availability and short delivery times </a:t>
            </a:r>
          </a:p>
          <a:p>
            <a:r>
              <a:rPr lang="en-US" dirty="0">
                <a:solidFill>
                  <a:srgbClr val="002060"/>
                </a:solidFill>
              </a:rPr>
              <a:t>Growth of share economy </a:t>
            </a:r>
          </a:p>
          <a:p>
            <a:r>
              <a:rPr lang="en-US" dirty="0">
                <a:solidFill>
                  <a:srgbClr val="002060"/>
                </a:solidFill>
              </a:rPr>
              <a:t>Environmental sustainability</a:t>
            </a:r>
          </a:p>
        </p:txBody>
      </p:sp>
      <p:sp>
        <p:nvSpPr>
          <p:cNvPr id="4" name="Segnaposto numero diapositiva 3"/>
          <p:cNvSpPr>
            <a:spLocks noGrp="1"/>
          </p:cNvSpPr>
          <p:nvPr>
            <p:ph type="sldNum" sz="quarter" idx="12"/>
          </p:nvPr>
        </p:nvSpPr>
        <p:spPr/>
        <p:txBody>
          <a:bodyPr/>
          <a:lstStyle/>
          <a:p>
            <a:pPr>
              <a:defRPr/>
            </a:pPr>
            <a:fld id="{AA9C6893-1F18-4444-A6B9-39D61BDF2EA1}" type="slidenum">
              <a:rPr lang="it-IT" smtClean="0"/>
              <a:pPr>
                <a:defRPr/>
              </a:pPr>
              <a:t>16</a:t>
            </a:fld>
            <a:endParaRPr lang="it-IT" dirty="0"/>
          </a:p>
        </p:txBody>
      </p:sp>
    </p:spTree>
    <p:extLst>
      <p:ext uri="{BB962C8B-B14F-4D97-AF65-F5344CB8AC3E}">
        <p14:creationId xmlns:p14="http://schemas.microsoft.com/office/powerpoint/2010/main" val="316776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0" y="1104003"/>
            <a:ext cx="8913813" cy="954107"/>
          </a:xfrm>
          <a:solidFill>
            <a:schemeClr val="bg1">
              <a:lumMod val="50000"/>
            </a:schemeClr>
          </a:solidFill>
        </p:spPr>
        <p:txBody>
          <a:bodyPr vert="horz" lIns="1188720" tIns="45720" rIns="274320" bIns="45720" rtlCol="0" anchor="ctr">
            <a:spAutoFit/>
          </a:bodyPr>
          <a:lstStyle/>
          <a:p>
            <a:r>
              <a:rPr lang="en-US" sz="2800" dirty="0"/>
              <a:t>Preliminary remark: </a:t>
            </a:r>
            <a:br>
              <a:rPr lang="en-US" sz="2800" dirty="0"/>
            </a:br>
            <a:r>
              <a:rPr lang="en-US" sz="2800" dirty="0"/>
              <a:t>	logistics is becoming ever more urban</a:t>
            </a:r>
            <a:endParaRPr lang="it-IT" sz="2800" dirty="0"/>
          </a:p>
        </p:txBody>
      </p:sp>
      <p:sp>
        <p:nvSpPr>
          <p:cNvPr id="3" name="Segnaposto contenuto 2"/>
          <p:cNvSpPr>
            <a:spLocks noGrp="1"/>
          </p:cNvSpPr>
          <p:nvPr>
            <p:ph idx="1"/>
          </p:nvPr>
        </p:nvSpPr>
        <p:spPr>
          <a:xfrm>
            <a:off x="1707983" y="2038256"/>
            <a:ext cx="4268747" cy="4228073"/>
          </a:xfrm>
        </p:spPr>
        <p:txBody>
          <a:bodyPr>
            <a:normAutofit/>
          </a:bodyPr>
          <a:lstStyle/>
          <a:p>
            <a:pPr marL="0" indent="0">
              <a:buNone/>
            </a:pPr>
            <a:r>
              <a:rPr lang="en-US" dirty="0">
                <a:solidFill>
                  <a:srgbClr val="002060"/>
                </a:solidFill>
              </a:rPr>
              <a:t>Some important trends:</a:t>
            </a:r>
          </a:p>
          <a:p>
            <a:r>
              <a:rPr lang="en-US" dirty="0">
                <a:solidFill>
                  <a:srgbClr val="002060"/>
                </a:solidFill>
              </a:rPr>
              <a:t>Urbanization rate is growing</a:t>
            </a:r>
            <a:r>
              <a:rPr lang="it-IT" dirty="0">
                <a:solidFill>
                  <a:srgbClr val="002060"/>
                </a:solidFill>
              </a:rPr>
              <a:t>, </a:t>
            </a:r>
          </a:p>
          <a:p>
            <a:r>
              <a:rPr lang="it-IT" sz="1800" dirty="0">
                <a:solidFill>
                  <a:srgbClr val="002060"/>
                </a:solidFill>
              </a:rPr>
              <a:t>I</a:t>
            </a:r>
            <a:r>
              <a:rPr lang="en-US" sz="1800" dirty="0" err="1">
                <a:solidFill>
                  <a:srgbClr val="002060"/>
                </a:solidFill>
              </a:rPr>
              <a:t>taly</a:t>
            </a:r>
            <a:r>
              <a:rPr lang="en-US" sz="1800" dirty="0">
                <a:solidFill>
                  <a:srgbClr val="002060"/>
                </a:solidFill>
              </a:rPr>
              <a:t>	</a:t>
            </a:r>
          </a:p>
          <a:p>
            <a:pPr lvl="1"/>
            <a:r>
              <a:rPr lang="en-US" sz="1400" dirty="0">
                <a:solidFill>
                  <a:srgbClr val="002060"/>
                </a:solidFill>
              </a:rPr>
              <a:t>urban population: 69.3% of total population (2017)</a:t>
            </a:r>
          </a:p>
          <a:p>
            <a:pPr lvl="1"/>
            <a:r>
              <a:rPr lang="en-US" sz="1400" dirty="0">
                <a:solidFill>
                  <a:srgbClr val="002060"/>
                </a:solidFill>
              </a:rPr>
              <a:t>rate of urbanization: 0.32% annual rate of change (2015-20 est.)</a:t>
            </a:r>
          </a:p>
          <a:p>
            <a:r>
              <a:rPr lang="en-US" sz="1800" dirty="0">
                <a:solidFill>
                  <a:srgbClr val="002060"/>
                </a:solidFill>
              </a:rPr>
              <a:t>Iran</a:t>
            </a:r>
          </a:p>
          <a:p>
            <a:pPr lvl="1"/>
            <a:r>
              <a:rPr lang="en-US" sz="1400" dirty="0">
                <a:solidFill>
                  <a:srgbClr val="002060"/>
                </a:solidFill>
              </a:rPr>
              <a:t>urban population: 74.4% of total population (2017)</a:t>
            </a:r>
          </a:p>
          <a:p>
            <a:pPr lvl="1"/>
            <a:r>
              <a:rPr lang="en-US" sz="1400" dirty="0">
                <a:solidFill>
                  <a:srgbClr val="002060"/>
                </a:solidFill>
              </a:rPr>
              <a:t>rate of urbanization: 1.78% annual rate of change (2015-20 est.)</a:t>
            </a:r>
            <a:endParaRPr lang="it-IT" sz="1400" dirty="0">
              <a:solidFill>
                <a:srgbClr val="002060"/>
              </a:solidFill>
            </a:endParaRPr>
          </a:p>
        </p:txBody>
      </p:sp>
      <p:sp>
        <p:nvSpPr>
          <p:cNvPr id="4" name="Segnaposto numero diapositiva 3"/>
          <p:cNvSpPr>
            <a:spLocks noGrp="1"/>
          </p:cNvSpPr>
          <p:nvPr>
            <p:ph type="sldNum" sz="quarter" idx="12"/>
          </p:nvPr>
        </p:nvSpPr>
        <p:spPr/>
        <p:txBody>
          <a:bodyPr/>
          <a:lstStyle/>
          <a:p>
            <a:pPr>
              <a:defRPr/>
            </a:pPr>
            <a:fld id="{AA9C6893-1F18-4444-A6B9-39D61BDF2EA1}" type="slidenum">
              <a:rPr lang="it-IT" smtClean="0"/>
              <a:pPr>
                <a:defRPr/>
              </a:pPr>
              <a:t>17</a:t>
            </a:fld>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382" y="2188328"/>
            <a:ext cx="3046431" cy="394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27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0" y="1104003"/>
            <a:ext cx="8913813" cy="954107"/>
          </a:xfrm>
          <a:solidFill>
            <a:schemeClr val="bg1">
              <a:lumMod val="50000"/>
            </a:schemeClr>
          </a:solidFill>
        </p:spPr>
        <p:txBody>
          <a:bodyPr vert="horz" lIns="1188720" tIns="45720" rIns="274320" bIns="45720" rtlCol="0" anchor="ctr">
            <a:spAutoFit/>
          </a:bodyPr>
          <a:lstStyle/>
          <a:p>
            <a:r>
              <a:rPr lang="en-US" sz="2800" dirty="0"/>
              <a:t>Preliminary remark: </a:t>
            </a:r>
            <a:br>
              <a:rPr lang="en-US" sz="2800" dirty="0"/>
            </a:br>
            <a:r>
              <a:rPr lang="en-US" sz="2800" dirty="0"/>
              <a:t>	logistics is becoming ever more urban</a:t>
            </a:r>
            <a:endParaRPr lang="it-IT" sz="2800" dirty="0"/>
          </a:p>
        </p:txBody>
      </p:sp>
      <p:sp>
        <p:nvSpPr>
          <p:cNvPr id="3" name="Segnaposto contenuto 2"/>
          <p:cNvSpPr>
            <a:spLocks noGrp="1"/>
          </p:cNvSpPr>
          <p:nvPr>
            <p:ph idx="1"/>
          </p:nvPr>
        </p:nvSpPr>
        <p:spPr>
          <a:xfrm>
            <a:off x="1707983" y="2595562"/>
            <a:ext cx="2280921" cy="3670767"/>
          </a:xfrm>
        </p:spPr>
        <p:txBody>
          <a:bodyPr/>
          <a:lstStyle/>
          <a:p>
            <a:pPr marL="0" indent="0">
              <a:buNone/>
            </a:pPr>
            <a:r>
              <a:rPr lang="en-US" dirty="0">
                <a:solidFill>
                  <a:srgbClr val="002060"/>
                </a:solidFill>
              </a:rPr>
              <a:t>Some important trends:</a:t>
            </a:r>
            <a:endParaRPr lang="it-IT" dirty="0">
              <a:solidFill>
                <a:srgbClr val="002060"/>
              </a:solidFill>
            </a:endParaRPr>
          </a:p>
          <a:p>
            <a:r>
              <a:rPr lang="en-US" dirty="0">
                <a:solidFill>
                  <a:srgbClr val="002060"/>
                </a:solidFill>
              </a:rPr>
              <a:t>Urbanization rate is growing</a:t>
            </a:r>
            <a:endParaRPr lang="it-IT" sz="1800" dirty="0">
              <a:solidFill>
                <a:srgbClr val="002060"/>
              </a:solidFill>
            </a:endParaRPr>
          </a:p>
        </p:txBody>
      </p:sp>
      <p:sp>
        <p:nvSpPr>
          <p:cNvPr id="4" name="Segnaposto numero diapositiva 3"/>
          <p:cNvSpPr>
            <a:spLocks noGrp="1"/>
          </p:cNvSpPr>
          <p:nvPr>
            <p:ph type="sldNum" sz="quarter" idx="12"/>
          </p:nvPr>
        </p:nvSpPr>
        <p:spPr/>
        <p:txBody>
          <a:bodyPr/>
          <a:lstStyle/>
          <a:p>
            <a:pPr>
              <a:defRPr/>
            </a:pPr>
            <a:fld id="{AA9C6893-1F18-4444-A6B9-39D61BDF2EA1}" type="slidenum">
              <a:rPr lang="it-IT" smtClean="0"/>
              <a:pPr>
                <a:defRPr/>
              </a:pPr>
              <a:t>18</a:t>
            </a:fld>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216" y="2657348"/>
            <a:ext cx="4712533" cy="3194050"/>
          </a:xfrm>
          <a:prstGeom prst="rect">
            <a:avLst/>
          </a:prstGeom>
        </p:spPr>
      </p:pic>
    </p:spTree>
    <p:extLst>
      <p:ext uri="{BB962C8B-B14F-4D97-AF65-F5344CB8AC3E}">
        <p14:creationId xmlns:p14="http://schemas.microsoft.com/office/powerpoint/2010/main" val="2628110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0" y="1104003"/>
            <a:ext cx="8913813" cy="954107"/>
          </a:xfrm>
          <a:solidFill>
            <a:schemeClr val="bg1">
              <a:lumMod val="50000"/>
            </a:schemeClr>
          </a:solidFill>
        </p:spPr>
        <p:txBody>
          <a:bodyPr vert="horz" lIns="1188720" tIns="45720" rIns="274320" bIns="45720" rtlCol="0" anchor="ctr">
            <a:spAutoFit/>
          </a:bodyPr>
          <a:lstStyle/>
          <a:p>
            <a:r>
              <a:rPr lang="en-US" sz="2800" dirty="0"/>
              <a:t>Preliminary remark: </a:t>
            </a:r>
            <a:br>
              <a:rPr lang="en-US" sz="2800" dirty="0"/>
            </a:br>
            <a:r>
              <a:rPr lang="en-US" sz="2800" dirty="0"/>
              <a:t>	logistics is becoming ever more urban</a:t>
            </a:r>
            <a:endParaRPr lang="it-IT" sz="2800" dirty="0"/>
          </a:p>
        </p:txBody>
      </p:sp>
      <p:sp>
        <p:nvSpPr>
          <p:cNvPr id="3" name="Segnaposto contenuto 2"/>
          <p:cNvSpPr>
            <a:spLocks noGrp="1"/>
          </p:cNvSpPr>
          <p:nvPr>
            <p:ph idx="1"/>
          </p:nvPr>
        </p:nvSpPr>
        <p:spPr>
          <a:xfrm>
            <a:off x="1707984" y="2595562"/>
            <a:ext cx="3129059" cy="3670767"/>
          </a:xfrm>
        </p:spPr>
        <p:txBody>
          <a:bodyPr/>
          <a:lstStyle/>
          <a:p>
            <a:pPr marL="0" indent="0">
              <a:buNone/>
            </a:pPr>
            <a:r>
              <a:rPr lang="en-US" dirty="0">
                <a:solidFill>
                  <a:srgbClr val="002060"/>
                </a:solidFill>
              </a:rPr>
              <a:t>Some important trends:</a:t>
            </a:r>
            <a:endParaRPr lang="it-IT" dirty="0">
              <a:solidFill>
                <a:srgbClr val="002060"/>
              </a:solidFill>
            </a:endParaRPr>
          </a:p>
          <a:p>
            <a:r>
              <a:rPr lang="en-US" dirty="0">
                <a:solidFill>
                  <a:srgbClr val="002060"/>
                </a:solidFill>
              </a:rPr>
              <a:t>e-commerce is growing</a:t>
            </a:r>
          </a:p>
          <a:p>
            <a:pPr marL="0" indent="0">
              <a:buNone/>
            </a:pPr>
            <a:r>
              <a:rPr lang="it-IT" sz="1800" dirty="0">
                <a:solidFill>
                  <a:srgbClr val="002060"/>
                </a:solidFill>
              </a:rPr>
              <a:t>(source: Osservatori </a:t>
            </a:r>
            <a:r>
              <a:rPr lang="it-IT" sz="1800" i="1" dirty="0">
                <a:solidFill>
                  <a:srgbClr val="002060"/>
                </a:solidFill>
              </a:rPr>
              <a:t>Digital </a:t>
            </a:r>
            <a:r>
              <a:rPr lang="it-IT" sz="1800" i="1" dirty="0" err="1">
                <a:solidFill>
                  <a:srgbClr val="002060"/>
                </a:solidFill>
              </a:rPr>
              <a:t>Innovation</a:t>
            </a:r>
            <a:r>
              <a:rPr lang="it-IT" sz="1800" dirty="0">
                <a:solidFill>
                  <a:srgbClr val="002060"/>
                </a:solidFill>
              </a:rPr>
              <a:t> School of Management  Politecnico di Milano)</a:t>
            </a:r>
          </a:p>
        </p:txBody>
      </p:sp>
      <p:sp>
        <p:nvSpPr>
          <p:cNvPr id="4" name="Segnaposto numero diapositiva 3"/>
          <p:cNvSpPr>
            <a:spLocks noGrp="1"/>
          </p:cNvSpPr>
          <p:nvPr>
            <p:ph type="sldNum" sz="quarter" idx="12"/>
          </p:nvPr>
        </p:nvSpPr>
        <p:spPr/>
        <p:txBody>
          <a:bodyPr/>
          <a:lstStyle/>
          <a:p>
            <a:pPr>
              <a:defRPr/>
            </a:pPr>
            <a:fld id="{AA9C6893-1F18-4444-A6B9-39D61BDF2EA1}" type="slidenum">
              <a:rPr lang="it-IT" smtClean="0"/>
              <a:pPr>
                <a:defRPr/>
              </a:pPr>
              <a:t>19</a:t>
            </a:fld>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43" y="2879431"/>
            <a:ext cx="4225070" cy="304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13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Executive summary</a:t>
            </a:r>
            <a:endParaRPr lang="it-IT" dirty="0"/>
          </a:p>
        </p:txBody>
      </p:sp>
      <p:sp>
        <p:nvSpPr>
          <p:cNvPr id="3" name="Segnaposto contenuto 2"/>
          <p:cNvSpPr>
            <a:spLocks noGrp="1"/>
          </p:cNvSpPr>
          <p:nvPr>
            <p:ph sz="half" idx="2"/>
          </p:nvPr>
        </p:nvSpPr>
        <p:spPr>
          <a:xfrm>
            <a:off x="457200" y="2305878"/>
            <a:ext cx="8229600" cy="3820285"/>
          </a:xfrm>
        </p:spPr>
        <p:txBody>
          <a:bodyPr>
            <a:normAutofit fontScale="92500" lnSpcReduction="20000"/>
          </a:bodyPr>
          <a:lstStyle/>
          <a:p>
            <a:pPr marL="0" indent="0">
              <a:buNone/>
            </a:pPr>
            <a:r>
              <a:rPr lang="en-US" dirty="0"/>
              <a:t>The role of infrastructure and logistics in local development</a:t>
            </a:r>
          </a:p>
          <a:p>
            <a:pPr marL="0" indent="0">
              <a:buNone/>
            </a:pPr>
            <a:r>
              <a:rPr lang="en-US" dirty="0"/>
              <a:t>As population become more and more urbanized worldwide, physical distribution is becoming more and more undistinguishable from city distribution. Electronic commerce and customer expectation push towards shorter delivery times while ever growing environmental concern prompts supply chain managers at finding leaner and greener logistics solutions.</a:t>
            </a:r>
          </a:p>
          <a:p>
            <a:pPr marL="0" indent="0">
              <a:buNone/>
            </a:pPr>
            <a:r>
              <a:rPr lang="en-US" dirty="0"/>
              <a:t>Available evidence suggests that there is a positive correlation between supply chain competences and the development of transport infrastructure, while spillover effects of infrastructure investment confirm the need for a sophisticated, managerial and systematic approach.</a:t>
            </a:r>
          </a:p>
          <a:p>
            <a:pPr marL="0" indent="0">
              <a:buNone/>
            </a:pPr>
            <a:endParaRPr lang="it-IT" dirty="0"/>
          </a:p>
        </p:txBody>
      </p:sp>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2</a:t>
            </a:fld>
            <a:endParaRPr lang="it-IT" dirty="0"/>
          </a:p>
        </p:txBody>
      </p:sp>
    </p:spTree>
    <p:extLst>
      <p:ext uri="{BB962C8B-B14F-4D97-AF65-F5344CB8AC3E}">
        <p14:creationId xmlns:p14="http://schemas.microsoft.com/office/powerpoint/2010/main" val="235603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p:txBody>
          <a:bodyPr>
            <a:normAutofit fontScale="90000"/>
          </a:bodyPr>
          <a:lstStyle/>
          <a:p>
            <a:r>
              <a:rPr lang="en-US"/>
              <a:t>Preliminary remark: </a:t>
            </a:r>
            <a:br>
              <a:rPr lang="en-US"/>
            </a:br>
            <a:r>
              <a:rPr lang="en-US"/>
              <a:t>	logistics is becoming ever more urban</a:t>
            </a:r>
            <a:endParaRPr lang="en-US" dirty="0"/>
          </a:p>
        </p:txBody>
      </p:sp>
      <p:sp>
        <p:nvSpPr>
          <p:cNvPr id="3" name="Segnaposto contenuto 2"/>
          <p:cNvSpPr>
            <a:spLocks noGrp="1"/>
          </p:cNvSpPr>
          <p:nvPr>
            <p:ph sz="half" idx="2"/>
          </p:nvPr>
        </p:nvSpPr>
        <p:spPr>
          <a:xfrm>
            <a:off x="457200" y="2213113"/>
            <a:ext cx="3257255" cy="3913050"/>
          </a:xfrm>
        </p:spPr>
        <p:txBody>
          <a:bodyPr/>
          <a:lstStyle/>
          <a:p>
            <a:pPr marL="0" indent="0">
              <a:buNone/>
            </a:pPr>
            <a:r>
              <a:rPr lang="en-US" dirty="0"/>
              <a:t>Some important trends:</a:t>
            </a:r>
          </a:p>
          <a:p>
            <a:r>
              <a:rPr lang="en-US" dirty="0"/>
              <a:t>Environmental Sustainability</a:t>
            </a:r>
          </a:p>
        </p:txBody>
      </p:sp>
      <p:sp>
        <p:nvSpPr>
          <p:cNvPr id="4" name="Segnaposto numero diapositiva 3"/>
          <p:cNvSpPr>
            <a:spLocks noGrp="1"/>
          </p:cNvSpPr>
          <p:nvPr>
            <p:ph type="sldNum" sz="quarter" idx="10"/>
          </p:nvPr>
        </p:nvSpPr>
        <p:spPr/>
        <p:txBody>
          <a:bodyPr/>
          <a:lstStyle/>
          <a:p>
            <a:fld id="{AA9C6893-1F18-4444-A6B9-39D61BDF2EA1}" type="slidenum">
              <a:rPr lang="it-IT" smtClean="0"/>
              <a:pPr/>
              <a:t>20</a:t>
            </a:fld>
            <a:endParaRPr lang="it-IT" dirty="0"/>
          </a:p>
        </p:txBody>
      </p:sp>
      <p:sp>
        <p:nvSpPr>
          <p:cNvPr id="8" name="CasellaDiTesto 7"/>
          <p:cNvSpPr txBox="1"/>
          <p:nvPr/>
        </p:nvSpPr>
        <p:spPr>
          <a:xfrm>
            <a:off x="3807479" y="5866938"/>
            <a:ext cx="5106334" cy="307777"/>
          </a:xfrm>
          <a:prstGeom prst="rect">
            <a:avLst/>
          </a:prstGeom>
          <a:noFill/>
        </p:spPr>
        <p:txBody>
          <a:bodyPr wrap="none" rtlCol="0">
            <a:spAutoFit/>
          </a:bodyPr>
          <a:lstStyle/>
          <a:p>
            <a:r>
              <a:rPr lang="en-US" sz="1400" i="1" dirty="0"/>
              <a:t>BVL Trends and Strategies in Logistics and Supply Chain Management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322" y="2403532"/>
            <a:ext cx="5428491" cy="323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45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237" y="2243612"/>
            <a:ext cx="6093653" cy="384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p:cNvSpPr>
            <a:spLocks noGrp="1"/>
          </p:cNvSpPr>
          <p:nvPr>
            <p:ph type="title"/>
          </p:nvPr>
        </p:nvSpPr>
        <p:spPr/>
        <p:txBody>
          <a:bodyPr>
            <a:normAutofit fontScale="90000"/>
          </a:bodyPr>
          <a:lstStyle/>
          <a:p>
            <a:r>
              <a:rPr lang="en-US" dirty="0"/>
              <a:t>Preliminary remark: </a:t>
            </a:r>
            <a:br>
              <a:rPr lang="en-US" dirty="0"/>
            </a:br>
            <a:r>
              <a:rPr lang="en-US" dirty="0"/>
              <a:t>	logistics is becoming ever more urban</a:t>
            </a:r>
            <a:endParaRPr lang="it-IT" dirty="0"/>
          </a:p>
        </p:txBody>
      </p:sp>
      <p:sp>
        <p:nvSpPr>
          <p:cNvPr id="11" name="Segnaposto contenuto 10"/>
          <p:cNvSpPr>
            <a:spLocks noGrp="1"/>
          </p:cNvSpPr>
          <p:nvPr>
            <p:ph sz="half" idx="2"/>
          </p:nvPr>
        </p:nvSpPr>
        <p:spPr>
          <a:xfrm>
            <a:off x="457200" y="2243611"/>
            <a:ext cx="2948609" cy="3882551"/>
          </a:xfrm>
        </p:spPr>
        <p:txBody>
          <a:bodyPr/>
          <a:lstStyle/>
          <a:p>
            <a:pPr marL="0" indent="0">
              <a:buFont typeface="Arial" charset="0"/>
              <a:buNone/>
            </a:pPr>
            <a:r>
              <a:rPr lang="en-US" dirty="0">
                <a:solidFill>
                  <a:srgbClr val="002060"/>
                </a:solidFill>
              </a:rPr>
              <a:t>Some important trends:</a:t>
            </a:r>
          </a:p>
          <a:p>
            <a:r>
              <a:rPr lang="en-US" dirty="0">
                <a:solidFill>
                  <a:srgbClr val="002060"/>
                </a:solidFill>
              </a:rPr>
              <a:t>Environmental Sustainability</a:t>
            </a:r>
          </a:p>
          <a:p>
            <a:endParaRPr lang="it-IT" dirty="0"/>
          </a:p>
        </p:txBody>
      </p:sp>
      <p:sp>
        <p:nvSpPr>
          <p:cNvPr id="4" name="Segnaposto numero diapositiva 3"/>
          <p:cNvSpPr>
            <a:spLocks noGrp="1"/>
          </p:cNvSpPr>
          <p:nvPr>
            <p:ph type="sldNum" sz="quarter" idx="10"/>
          </p:nvPr>
        </p:nvSpPr>
        <p:spPr/>
        <p:txBody>
          <a:bodyPr/>
          <a:lstStyle/>
          <a:p>
            <a:fld id="{AA9C6893-1F18-4444-A6B9-39D61BDF2EA1}" type="slidenum">
              <a:rPr lang="it-IT" smtClean="0"/>
              <a:pPr/>
              <a:t>21</a:t>
            </a:fld>
            <a:endParaRPr lang="it-IT" dirty="0"/>
          </a:p>
        </p:txBody>
      </p:sp>
      <p:sp>
        <p:nvSpPr>
          <p:cNvPr id="8" name="CasellaDiTesto 7"/>
          <p:cNvSpPr txBox="1"/>
          <p:nvPr/>
        </p:nvSpPr>
        <p:spPr>
          <a:xfrm>
            <a:off x="3841556" y="6261298"/>
            <a:ext cx="5106334" cy="307777"/>
          </a:xfrm>
          <a:prstGeom prst="rect">
            <a:avLst/>
          </a:prstGeom>
          <a:noFill/>
        </p:spPr>
        <p:txBody>
          <a:bodyPr wrap="none" rtlCol="0">
            <a:spAutoFit/>
          </a:bodyPr>
          <a:lstStyle/>
          <a:p>
            <a:r>
              <a:rPr lang="en-US" sz="1400" i="1" dirty="0"/>
              <a:t>BVL Trends and Strategies in Logistics and Supply Chain Management</a:t>
            </a:r>
          </a:p>
        </p:txBody>
      </p:sp>
    </p:spTree>
    <p:extLst>
      <p:ext uri="{BB962C8B-B14F-4D97-AF65-F5344CB8AC3E}">
        <p14:creationId xmlns:p14="http://schemas.microsoft.com/office/powerpoint/2010/main" val="23475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405" y="1778344"/>
            <a:ext cx="5450859" cy="31117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 Box 4"/>
          <p:cNvSpPr txBox="1">
            <a:spLocks noChangeArrowheads="1"/>
          </p:cNvSpPr>
          <p:nvPr/>
        </p:nvSpPr>
        <p:spPr bwMode="auto">
          <a:xfrm>
            <a:off x="1709530" y="4947927"/>
            <a:ext cx="7434470" cy="13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4" tIns="45712" rIns="91424" bIns="45712">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just" eaLnBrk="1" hangingPunct="1">
              <a:lnSpc>
                <a:spcPct val="90000"/>
              </a:lnSpc>
              <a:spcBef>
                <a:spcPct val="20000"/>
              </a:spcBef>
              <a:buNone/>
            </a:pPr>
            <a:r>
              <a:rPr lang="en-US" sz="1800" b="0" dirty="0">
                <a:solidFill>
                  <a:srgbClr val="000066"/>
                </a:solidFill>
                <a:latin typeface="Calibri" pitchFamily="34" charset="0"/>
              </a:rPr>
              <a:t>The LPI is an interactive benchmarking tool created by the World Bank to help countries identify the challenges and opportunities they face in their performance on trade logistics and what they can do to improve their performance. </a:t>
            </a:r>
            <a:r>
              <a:rPr lang="it-IT" sz="1800" b="0" dirty="0" err="1">
                <a:solidFill>
                  <a:srgbClr val="000066"/>
                </a:solidFill>
                <a:latin typeface="Calibri" pitchFamily="34" charset="0"/>
              </a:rPr>
              <a:t>It</a:t>
            </a:r>
            <a:r>
              <a:rPr lang="it-IT" sz="1800" b="0" dirty="0">
                <a:solidFill>
                  <a:srgbClr val="000066"/>
                </a:solidFill>
                <a:latin typeface="Calibri" pitchFamily="34" charset="0"/>
              </a:rPr>
              <a:t> </a:t>
            </a:r>
            <a:r>
              <a:rPr lang="en-US" sz="1800" b="0" dirty="0">
                <a:solidFill>
                  <a:srgbClr val="000066"/>
                </a:solidFill>
                <a:latin typeface="Calibri" pitchFamily="34" charset="0"/>
              </a:rPr>
              <a:t>provides a qualitative evaluations of a country in six area</a:t>
            </a:r>
            <a:r>
              <a:rPr lang="it-IT" sz="1800" b="0" dirty="0">
                <a:solidFill>
                  <a:srgbClr val="000066"/>
                </a:solidFill>
                <a:latin typeface="Calibri" pitchFamily="34" charset="0"/>
              </a:rPr>
              <a:t>s on a scale from 1 to 5</a:t>
            </a:r>
          </a:p>
        </p:txBody>
      </p:sp>
      <p:sp>
        <p:nvSpPr>
          <p:cNvPr id="4" name="Titolo 3"/>
          <p:cNvSpPr>
            <a:spLocks noGrp="1"/>
          </p:cNvSpPr>
          <p:nvPr>
            <p:ph type="title"/>
          </p:nvPr>
        </p:nvSpPr>
        <p:spPr>
          <a:solidFill>
            <a:schemeClr val="bg1">
              <a:lumMod val="50000"/>
            </a:schemeClr>
          </a:solidFill>
        </p:spPr>
        <p:txBody>
          <a:bodyPr vert="horz" lIns="1188720" tIns="45720" rIns="274320" bIns="45720" rtlCol="0" anchor="ctr">
            <a:normAutofit/>
          </a:bodyPr>
          <a:lstStyle/>
          <a:p>
            <a:r>
              <a:rPr lang="en-US" dirty="0"/>
              <a:t>Logistic Performance Index (LPI)</a:t>
            </a:r>
            <a:endParaRPr lang="it-IT" dirty="0"/>
          </a:p>
        </p:txBody>
      </p:sp>
    </p:spTree>
    <p:extLst>
      <p:ext uri="{BB962C8B-B14F-4D97-AF65-F5344CB8AC3E}">
        <p14:creationId xmlns:p14="http://schemas.microsoft.com/office/powerpoint/2010/main" val="231201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1718441" y="2043117"/>
            <a:ext cx="3297524" cy="258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4" tIns="45712" rIns="91424" bIns="45712">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just" eaLnBrk="1" hangingPunct="1">
              <a:lnSpc>
                <a:spcPct val="90000"/>
              </a:lnSpc>
              <a:spcBef>
                <a:spcPct val="20000"/>
              </a:spcBef>
              <a:buNone/>
            </a:pPr>
            <a:r>
              <a:rPr lang="en-US" sz="1800" b="0" dirty="0">
                <a:solidFill>
                  <a:srgbClr val="000066"/>
                </a:solidFill>
                <a:latin typeface="Calibri" pitchFamily="34" charset="0"/>
              </a:rPr>
              <a:t>The LPI 2016 allows for comparisons across 160 countries. The LPI is based on a worldwide survey of operators on the ground (global freight forwarders and express carriers), providing feedback on the logistics “friendliness” of the countries in which they operate and those with which they trade</a:t>
            </a:r>
            <a:r>
              <a:rPr lang="it-IT" sz="1800" b="0" dirty="0">
                <a:solidFill>
                  <a:srgbClr val="000066"/>
                </a:solidFill>
                <a:latin typeface="Calibri" pitchFamily="34" charset="0"/>
              </a:rPr>
              <a:t>. </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093" y="2058882"/>
            <a:ext cx="3755505" cy="3858115"/>
          </a:xfrm>
          <a:prstGeom prst="rect">
            <a:avLst/>
          </a:prstGeom>
          <a:ln>
            <a:noFill/>
          </a:ln>
          <a:effectLst>
            <a:outerShdw blurRad="190500" algn="tl" rotWithShape="0">
              <a:srgbClr val="000000">
                <a:alpha val="70000"/>
              </a:srgbClr>
            </a:outerShdw>
          </a:effectLst>
        </p:spPr>
      </p:pic>
      <p:sp>
        <p:nvSpPr>
          <p:cNvPr id="6" name="Text Box 4"/>
          <p:cNvSpPr txBox="1">
            <a:spLocks noChangeArrowheads="1"/>
          </p:cNvSpPr>
          <p:nvPr/>
        </p:nvSpPr>
        <p:spPr bwMode="auto">
          <a:xfrm>
            <a:off x="1718441" y="5069380"/>
            <a:ext cx="3297524" cy="10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4" tIns="45712" rIns="91424" bIns="45712">
            <a:spAutoFit/>
          </a:bodyPr>
          <a:lstStyle>
            <a:lvl1pPr eaLnBrk="0" hangingPunct="0">
              <a:defRPr sz="3700" b="1">
                <a:solidFill>
                  <a:schemeClr val="tx1"/>
                </a:solidFill>
                <a:latin typeface="Times New Roman" pitchFamily="18" charset="0"/>
              </a:defRPr>
            </a:lvl1pPr>
            <a:lvl2pPr marL="742950" indent="-285750" eaLnBrk="0" hangingPunct="0">
              <a:defRPr sz="3700" b="1">
                <a:solidFill>
                  <a:schemeClr val="tx1"/>
                </a:solidFill>
                <a:latin typeface="Times New Roman" pitchFamily="18" charset="0"/>
              </a:defRPr>
            </a:lvl2pPr>
            <a:lvl3pPr marL="1143000" indent="-228600" eaLnBrk="0" hangingPunct="0">
              <a:defRPr sz="3700" b="1">
                <a:solidFill>
                  <a:schemeClr val="tx1"/>
                </a:solidFill>
                <a:latin typeface="Times New Roman" pitchFamily="18" charset="0"/>
              </a:defRPr>
            </a:lvl3pPr>
            <a:lvl4pPr marL="1600200" indent="-228600" eaLnBrk="0" hangingPunct="0">
              <a:defRPr sz="3700" b="1">
                <a:solidFill>
                  <a:schemeClr val="tx1"/>
                </a:solidFill>
                <a:latin typeface="Times New Roman" pitchFamily="18" charset="0"/>
              </a:defRPr>
            </a:lvl4pPr>
            <a:lvl5pPr marL="2057400" indent="-228600" eaLnBrk="0" hangingPunct="0">
              <a:defRPr sz="3700" b="1">
                <a:solidFill>
                  <a:schemeClr val="tx1"/>
                </a:solidFill>
                <a:latin typeface="Times New Roman" pitchFamily="18" charset="0"/>
              </a:defRPr>
            </a:lvl5pPr>
            <a:lvl6pPr marL="2514600" indent="-228600" eaLnBrk="0" fontAlgn="base" hangingPunct="0">
              <a:spcBef>
                <a:spcPct val="0"/>
              </a:spcBef>
              <a:spcAft>
                <a:spcPct val="0"/>
              </a:spcAft>
              <a:defRPr sz="3700" b="1">
                <a:solidFill>
                  <a:schemeClr val="tx1"/>
                </a:solidFill>
                <a:latin typeface="Times New Roman" pitchFamily="18" charset="0"/>
              </a:defRPr>
            </a:lvl6pPr>
            <a:lvl7pPr marL="2971800" indent="-228600" eaLnBrk="0" fontAlgn="base" hangingPunct="0">
              <a:spcBef>
                <a:spcPct val="0"/>
              </a:spcBef>
              <a:spcAft>
                <a:spcPct val="0"/>
              </a:spcAft>
              <a:defRPr sz="3700" b="1">
                <a:solidFill>
                  <a:schemeClr val="tx1"/>
                </a:solidFill>
                <a:latin typeface="Times New Roman" pitchFamily="18" charset="0"/>
              </a:defRPr>
            </a:lvl7pPr>
            <a:lvl8pPr marL="3429000" indent="-228600" eaLnBrk="0" fontAlgn="base" hangingPunct="0">
              <a:spcBef>
                <a:spcPct val="0"/>
              </a:spcBef>
              <a:spcAft>
                <a:spcPct val="0"/>
              </a:spcAft>
              <a:defRPr sz="3700" b="1">
                <a:solidFill>
                  <a:schemeClr val="tx1"/>
                </a:solidFill>
                <a:latin typeface="Times New Roman" pitchFamily="18" charset="0"/>
              </a:defRPr>
            </a:lvl8pPr>
            <a:lvl9pPr marL="3886200" indent="-228600" eaLnBrk="0" fontAlgn="base" hangingPunct="0">
              <a:spcBef>
                <a:spcPct val="0"/>
              </a:spcBef>
              <a:spcAft>
                <a:spcPct val="0"/>
              </a:spcAft>
              <a:defRPr sz="3700" b="1">
                <a:solidFill>
                  <a:schemeClr val="tx1"/>
                </a:solidFill>
                <a:latin typeface="Times New Roman" pitchFamily="18" charset="0"/>
              </a:defRPr>
            </a:lvl9pPr>
          </a:lstStyle>
          <a:p>
            <a:pPr algn="just" eaLnBrk="1" hangingPunct="1">
              <a:lnSpc>
                <a:spcPct val="90000"/>
              </a:lnSpc>
              <a:spcBef>
                <a:spcPct val="20000"/>
              </a:spcBef>
              <a:buNone/>
            </a:pPr>
            <a:r>
              <a:rPr lang="en-US" sz="1800" b="0" dirty="0">
                <a:solidFill>
                  <a:srgbClr val="000066"/>
                </a:solidFill>
                <a:latin typeface="Calibri" pitchFamily="34" charset="0"/>
              </a:rPr>
              <a:t>The six areas include both input factors affecting logistic performances and results or outcomes</a:t>
            </a:r>
          </a:p>
        </p:txBody>
      </p:sp>
      <p:sp>
        <p:nvSpPr>
          <p:cNvPr id="2" name="Titolo 1"/>
          <p:cNvSpPr>
            <a:spLocks noGrp="1"/>
          </p:cNvSpPr>
          <p:nvPr>
            <p:ph type="title"/>
          </p:nvPr>
        </p:nvSpPr>
        <p:spPr/>
        <p:txBody>
          <a:bodyPr/>
          <a:lstStyle/>
          <a:p>
            <a:r>
              <a:rPr lang="en-US"/>
              <a:t>The Logistic Performance Index (LPI)</a:t>
            </a:r>
            <a:endParaRPr lang="it-IT" dirty="0"/>
          </a:p>
        </p:txBody>
      </p:sp>
    </p:spTree>
    <p:extLst>
      <p:ext uri="{BB962C8B-B14F-4D97-AF65-F5344CB8AC3E}">
        <p14:creationId xmlns:p14="http://schemas.microsoft.com/office/powerpoint/2010/main" val="238312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1707983" y="2270234"/>
            <a:ext cx="7205829" cy="4256690"/>
          </a:xfrm>
        </p:spPr>
        <p:txBody>
          <a:bodyPr>
            <a:normAutofit fontScale="85000" lnSpcReduction="20000"/>
          </a:bodyPr>
          <a:lstStyle/>
          <a:p>
            <a:pPr marL="0" indent="0">
              <a:buNone/>
            </a:pPr>
            <a:r>
              <a:rPr lang="en-US" dirty="0"/>
              <a:t>The components analyzed in the International LPI were chosen based on recent theoretical and empirical research and on the practical experience of logistics professionals involved in international freight forwarding. They are:</a:t>
            </a:r>
          </a:p>
          <a:p>
            <a:r>
              <a:rPr lang="en-US" dirty="0"/>
              <a:t>The efficiency of customs and border management clearance (“Customs”)</a:t>
            </a:r>
          </a:p>
          <a:p>
            <a:r>
              <a:rPr lang="en-US" dirty="0"/>
              <a:t>The quality of trade and transport infrastructure (“Infrastructure”)</a:t>
            </a:r>
          </a:p>
          <a:p>
            <a:r>
              <a:rPr lang="en-US" dirty="0"/>
              <a:t>The ease of arranging competitively priced shipments (“Ease of arranging shipments”)</a:t>
            </a:r>
          </a:p>
          <a:p>
            <a:r>
              <a:rPr lang="en-US" dirty="0"/>
              <a:t> The competence and quality of logistics services—trucking, forwarding, and customs brokerage (“Quality of logistics services”)</a:t>
            </a:r>
          </a:p>
          <a:p>
            <a:r>
              <a:rPr lang="en-US" dirty="0"/>
              <a:t>The ability to track and trace consignments (“Tracking and tracing”)</a:t>
            </a:r>
          </a:p>
          <a:p>
            <a:r>
              <a:rPr lang="en-US" dirty="0"/>
              <a:t>The frequency with which shipments reach consignees within scheduled or expected delivery times (“Timeliness”)</a:t>
            </a:r>
            <a:endParaRPr lang="it-IT" dirty="0"/>
          </a:p>
        </p:txBody>
      </p:sp>
      <p:sp>
        <p:nvSpPr>
          <p:cNvPr id="3" name="Titolo 2"/>
          <p:cNvSpPr>
            <a:spLocks noGrp="1"/>
          </p:cNvSpPr>
          <p:nvPr>
            <p:ph type="title"/>
          </p:nvPr>
        </p:nvSpPr>
        <p:spPr/>
        <p:txBody>
          <a:bodyPr/>
          <a:lstStyle/>
          <a:p>
            <a:r>
              <a:rPr lang="en-US" dirty="0"/>
              <a:t>The Logistic Performance Index (LPI)</a:t>
            </a:r>
            <a:endParaRPr lang="it-IT" dirty="0"/>
          </a:p>
        </p:txBody>
      </p:sp>
    </p:spTree>
    <p:extLst>
      <p:ext uri="{BB962C8B-B14F-4D97-AF65-F5344CB8AC3E}">
        <p14:creationId xmlns:p14="http://schemas.microsoft.com/office/powerpoint/2010/main" val="411284351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10"/>
          <p:cNvSpPr txBox="1">
            <a:spLocks/>
          </p:cNvSpPr>
          <p:nvPr/>
        </p:nvSpPr>
        <p:spPr bwMode="auto">
          <a:xfrm>
            <a:off x="123658" y="5251777"/>
            <a:ext cx="6577960" cy="696337"/>
          </a:xfrm>
          <a:prstGeom prst="roundRect">
            <a:avLst>
              <a:gd name="adj" fmla="val 12394"/>
            </a:avLst>
          </a:prstGeom>
          <a:noFill/>
          <a:ln w="9525">
            <a:noFill/>
            <a:round/>
            <a:headEnd/>
            <a:tailEnd/>
          </a:ln>
          <a:effectLst/>
        </p:spPr>
        <p:txBody>
          <a:bodyPr vert="horz" wrap="square" lIns="180000" tIns="0" rIns="252000" bIns="0" numCol="1" anchor="ctr" anchorCtr="0" compatLnSpc="1">
            <a:prstTxWarp prst="textNoShape">
              <a:avLst/>
            </a:prstTxWarp>
            <a:spAutoFit/>
          </a:bodyPr>
          <a:lstStyle>
            <a:lvl1pPr marL="250825" indent="-250825" algn="just" defTabSz="1042988" rtl="0" eaLnBrk="0" fontAlgn="base" hangingPunct="0">
              <a:spcBef>
                <a:spcPts val="0"/>
              </a:spcBef>
              <a:spcAft>
                <a:spcPts val="600"/>
              </a:spcAft>
              <a:buClr>
                <a:srgbClr val="C000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1pPr>
            <a:lvl2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2pPr>
            <a:lvl3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3pPr>
            <a:lvl4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4pPr>
            <a:lvl5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a:solidFill>
                  <a:schemeClr val="tx1">
                    <a:lumMod val="75000"/>
                    <a:lumOff val="25000"/>
                  </a:schemeClr>
                </a:solidFill>
                <a:latin typeface="Arial" charset="0"/>
                <a:ea typeface="+mn-ea"/>
                <a:cs typeface="+mn-cs"/>
              </a:defRPr>
            </a:lvl5pPr>
            <a:lvl6pPr marL="2573020"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6pPr>
            <a:lvl7pPr marL="2992866"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7pPr>
            <a:lvl8pPr marL="3412713"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8pPr>
            <a:lvl9pPr marL="3832560"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9pPr>
          </a:lstStyle>
          <a:p>
            <a:pPr lvl="0">
              <a:defRPr/>
            </a:pPr>
            <a:r>
              <a:rPr lang="it-IT" sz="1400" b="0" dirty="0">
                <a:solidFill>
                  <a:srgbClr val="002060"/>
                </a:solidFill>
              </a:rPr>
              <a:t>Nonostante la posizione geografica favorevole, l’Italia si posiziona al 21° posto della classifica mondiale, dopo la </a:t>
            </a:r>
            <a:r>
              <a:rPr lang="it-IT" sz="1400" dirty="0">
                <a:solidFill>
                  <a:srgbClr val="002060"/>
                </a:solidFill>
              </a:rPr>
              <a:t>Germania, i Paesi Bassi ed altri 12 paesi europei</a:t>
            </a:r>
            <a:r>
              <a:rPr lang="it-IT" sz="1400" b="0" dirty="0">
                <a:solidFill>
                  <a:srgbClr val="002060"/>
                </a:solidFill>
              </a:rPr>
              <a:t>.</a:t>
            </a:r>
            <a:endParaRPr kumimoji="0" lang="it-IT" sz="1400" b="0" i="0" u="none" strike="noStrike" kern="1200" cap="none" spc="0" normalizeH="0" baseline="0" dirty="0">
              <a:ln>
                <a:noFill/>
              </a:ln>
              <a:solidFill>
                <a:srgbClr val="002060"/>
              </a:solidFill>
              <a:effectLst/>
              <a:uLnTx/>
              <a:uFillTx/>
            </a:endParaRPr>
          </a:p>
        </p:txBody>
      </p:sp>
      <p:sp>
        <p:nvSpPr>
          <p:cNvPr id="16" name="Segnaposto testo 22"/>
          <p:cNvSpPr txBox="1">
            <a:spLocks/>
          </p:cNvSpPr>
          <p:nvPr/>
        </p:nvSpPr>
        <p:spPr bwMode="auto">
          <a:xfrm>
            <a:off x="5791600" y="5985828"/>
            <a:ext cx="3352400" cy="217112"/>
          </a:xfrm>
          <a:prstGeom prst="roundRect">
            <a:avLst>
              <a:gd name="adj" fmla="val 16667"/>
            </a:avLst>
          </a:prstGeom>
          <a:solidFill>
            <a:srgbClr val="D00018"/>
          </a:solidFill>
          <a:extLst>
            <a:ext uri="{91240B29-F687-4F45-9708-019B960494DF}">
              <a14:hiddenLine xmlns:a14="http://schemas.microsoft.com/office/drawing/2010/main" w="9525">
                <a:solidFill>
                  <a:srgbClr val="000000"/>
                </a:solidFill>
                <a:round/>
                <a:headEnd/>
                <a:tailEnd/>
              </a14:hiddenLine>
            </a:ext>
          </a:extLst>
        </p:spPr>
        <p:txBody>
          <a:bodyPr wrap="square" lIns="68638" tIns="17159" rIns="68638" bIns="17159" anchor="ctr">
            <a:spAutoFit/>
          </a:bodyPr>
          <a:lstStyle>
            <a:lvl1pPr marL="433412" indent="-433412" algn="l" defTabSz="1161543" rtl="0" eaLnBrk="0" fontAlgn="base" hangingPunct="0">
              <a:spcBef>
                <a:spcPct val="20000"/>
              </a:spcBef>
              <a:spcAft>
                <a:spcPct val="0"/>
              </a:spcAft>
              <a:buClr>
                <a:srgbClr val="C00000"/>
              </a:buClr>
              <a:buFont typeface="Wingdings" pitchFamily="2" charset="2"/>
              <a:buChar char="q"/>
              <a:defRPr sz="3300">
                <a:solidFill>
                  <a:srgbClr val="333333"/>
                </a:solidFill>
                <a:latin typeface="+mn-lt"/>
                <a:ea typeface="+mn-ea"/>
                <a:cs typeface="+mn-cs"/>
              </a:defRPr>
            </a:lvl1pPr>
            <a:lvl2pPr marL="943874" indent="-362139" algn="l" defTabSz="1161543" rtl="0" eaLnBrk="0" fontAlgn="base" hangingPunct="0">
              <a:spcBef>
                <a:spcPct val="20000"/>
              </a:spcBef>
              <a:spcAft>
                <a:spcPct val="0"/>
              </a:spcAft>
              <a:buClr>
                <a:srgbClr val="C00000"/>
              </a:buClr>
              <a:buFont typeface="Wingdings" pitchFamily="2" charset="2"/>
              <a:buChar char="ü"/>
              <a:defRPr sz="2700">
                <a:solidFill>
                  <a:srgbClr val="333333"/>
                </a:solidFill>
                <a:latin typeface="+mn-lt"/>
              </a:defRPr>
            </a:lvl2pPr>
            <a:lvl3pPr marL="1450484" indent="-288941" algn="l" defTabSz="1161543" rtl="0" eaLnBrk="0" fontAlgn="base" hangingPunct="0">
              <a:spcBef>
                <a:spcPct val="20000"/>
              </a:spcBef>
              <a:spcAft>
                <a:spcPct val="0"/>
              </a:spcAft>
              <a:buClr>
                <a:srgbClr val="C00000"/>
              </a:buClr>
              <a:buChar char="•"/>
              <a:defRPr sz="2300">
                <a:solidFill>
                  <a:srgbClr val="333333"/>
                </a:solidFill>
                <a:latin typeface="+mn-lt"/>
              </a:defRPr>
            </a:lvl3pPr>
            <a:lvl4pPr marL="2034144" indent="-288941" algn="l" defTabSz="1161543" rtl="0" eaLnBrk="0" fontAlgn="base" hangingPunct="0">
              <a:spcBef>
                <a:spcPct val="20000"/>
              </a:spcBef>
              <a:spcAft>
                <a:spcPct val="0"/>
              </a:spcAft>
              <a:buClr>
                <a:srgbClr val="C00000"/>
              </a:buClr>
              <a:buFont typeface="Arial" charset="0"/>
              <a:buChar char="–"/>
              <a:defRPr sz="2100">
                <a:solidFill>
                  <a:srgbClr val="333333"/>
                </a:solidFill>
                <a:latin typeface="+mn-lt"/>
              </a:defRPr>
            </a:lvl4pPr>
            <a:lvl5pPr marL="2612026" indent="-287015" algn="l" defTabSz="1161543" rtl="0" eaLnBrk="0" fontAlgn="base" hangingPunct="0">
              <a:spcBef>
                <a:spcPct val="20000"/>
              </a:spcBef>
              <a:spcAft>
                <a:spcPct val="0"/>
              </a:spcAft>
              <a:buClr>
                <a:srgbClr val="C00000"/>
              </a:buClr>
              <a:buFont typeface="Arial" charset="0"/>
              <a:buChar char="»"/>
              <a:defRPr sz="2100">
                <a:solidFill>
                  <a:srgbClr val="333333"/>
                </a:solidFill>
                <a:latin typeface="+mn-lt"/>
              </a:defRPr>
            </a:lvl5pPr>
            <a:lvl6pPr marL="3122102"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6pPr>
            <a:lvl7pPr marL="3631544"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7pPr>
            <a:lvl8pPr marL="4140986"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8pPr>
            <a:lvl9pPr marL="4650428"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9pPr>
          </a:lstStyle>
          <a:p>
            <a:pPr algn="r" defTabSz="1018837">
              <a:spcBef>
                <a:spcPct val="50000"/>
              </a:spcBef>
              <a:buClr>
                <a:srgbClr val="FF9900"/>
              </a:buClr>
              <a:buNone/>
            </a:pPr>
            <a:r>
              <a:rPr lang="en-US" sz="1050" b="1" kern="0" dirty="0">
                <a:solidFill>
                  <a:schemeClr val="bg1"/>
                </a:solidFill>
                <a:latin typeface="Calibri" pitchFamily="34" charset="0"/>
                <a:cs typeface="Arial" charset="0"/>
              </a:rPr>
              <a:t>Source: The World Bank, Logistic Performance Index 2016</a:t>
            </a:r>
          </a:p>
        </p:txBody>
      </p:sp>
      <p:pic>
        <p:nvPicPr>
          <p:cNvPr id="2" name="Immagine 1" descr="Ritaglio schermata"/>
          <p:cNvPicPr>
            <a:picLocks noChangeAspect="1"/>
          </p:cNvPicPr>
          <p:nvPr/>
        </p:nvPicPr>
        <p:blipFill rotWithShape="1">
          <a:blip r:embed="rId2">
            <a:extLst>
              <a:ext uri="{28A0092B-C50C-407E-A947-70E740481C1C}">
                <a14:useLocalDpi xmlns:a14="http://schemas.microsoft.com/office/drawing/2010/main" val="0"/>
              </a:ext>
            </a:extLst>
          </a:blip>
          <a:srcRect t="1861"/>
          <a:stretch/>
        </p:blipFill>
        <p:spPr>
          <a:xfrm>
            <a:off x="67916" y="894206"/>
            <a:ext cx="6935253" cy="4165479"/>
          </a:xfrm>
          <a:prstGeom prst="rect">
            <a:avLst/>
          </a:prstGeom>
          <a:ln>
            <a:noFill/>
          </a:ln>
          <a:effectLst>
            <a:outerShdw blurRad="292100" dist="139700" dir="2700000" algn="tl" rotWithShape="0">
              <a:srgbClr val="333333">
                <a:alpha val="65000"/>
              </a:srgbClr>
            </a:outerShdw>
          </a:effectLst>
        </p:spPr>
      </p:pic>
      <p:pic>
        <p:nvPicPr>
          <p:cNvPr id="3" name="Immagine 2"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06" y="716398"/>
            <a:ext cx="2073097" cy="5211885"/>
          </a:xfrm>
          <a:prstGeom prst="rect">
            <a:avLst/>
          </a:prstGeom>
        </p:spPr>
      </p:pic>
      <p:sp>
        <p:nvSpPr>
          <p:cNvPr id="7" name="Rectangle 3"/>
          <p:cNvSpPr>
            <a:spLocks noChangeArrowheads="1"/>
          </p:cNvSpPr>
          <p:nvPr/>
        </p:nvSpPr>
        <p:spPr bwMode="auto">
          <a:xfrm>
            <a:off x="733422" y="129266"/>
            <a:ext cx="8231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002060"/>
                </a:solidFill>
                <a:latin typeface="+mj-lt"/>
                <a:ea typeface="+mj-ea"/>
                <a:cs typeface="+mj-cs"/>
              </a:rPr>
              <a:t>The Logistic Performance Index (LPI)</a:t>
            </a:r>
            <a:endParaRPr lang="en-GB" sz="2800" b="1" dirty="0">
              <a:solidFill>
                <a:srgbClr val="002060"/>
              </a:solidFill>
              <a:latin typeface="+mj-lt"/>
              <a:ea typeface="+mj-ea"/>
              <a:cs typeface="+mj-cs"/>
            </a:endParaRPr>
          </a:p>
        </p:txBody>
      </p:sp>
    </p:spTree>
    <p:extLst>
      <p:ext uri="{BB962C8B-B14F-4D97-AF65-F5344CB8AC3E}">
        <p14:creationId xmlns:p14="http://schemas.microsoft.com/office/powerpoint/2010/main" val="27487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874" y="2956846"/>
            <a:ext cx="4533909" cy="2919338"/>
          </a:xfrm>
          <a:prstGeom prst="rect">
            <a:avLst/>
          </a:prstGeom>
        </p:spPr>
      </p:pic>
      <p:sp>
        <p:nvSpPr>
          <p:cNvPr id="9" name="Segnaposto testo 22"/>
          <p:cNvSpPr txBox="1">
            <a:spLocks/>
          </p:cNvSpPr>
          <p:nvPr/>
        </p:nvSpPr>
        <p:spPr bwMode="auto">
          <a:xfrm>
            <a:off x="5508104" y="5969321"/>
            <a:ext cx="3352400" cy="217112"/>
          </a:xfrm>
          <a:prstGeom prst="roundRect">
            <a:avLst>
              <a:gd name="adj" fmla="val 16667"/>
            </a:avLst>
          </a:prstGeom>
          <a:solidFill>
            <a:srgbClr val="D00018"/>
          </a:solidFill>
          <a:extLst>
            <a:ext uri="{91240B29-F687-4F45-9708-019B960494DF}">
              <a14:hiddenLine xmlns:a14="http://schemas.microsoft.com/office/drawing/2010/main" w="9525">
                <a:solidFill>
                  <a:srgbClr val="000000"/>
                </a:solidFill>
                <a:round/>
                <a:headEnd/>
                <a:tailEnd/>
              </a14:hiddenLine>
            </a:ext>
          </a:extLst>
        </p:spPr>
        <p:txBody>
          <a:bodyPr wrap="square" lIns="68638" tIns="17159" rIns="68638" bIns="17159" anchor="ctr">
            <a:spAutoFit/>
          </a:bodyPr>
          <a:lstStyle>
            <a:lvl1pPr marL="433412" indent="-433412" algn="l" defTabSz="1161543" rtl="0" eaLnBrk="0" fontAlgn="base" hangingPunct="0">
              <a:spcBef>
                <a:spcPct val="20000"/>
              </a:spcBef>
              <a:spcAft>
                <a:spcPct val="0"/>
              </a:spcAft>
              <a:buClr>
                <a:srgbClr val="C00000"/>
              </a:buClr>
              <a:buFont typeface="Wingdings" pitchFamily="2" charset="2"/>
              <a:buChar char="q"/>
              <a:defRPr sz="3300">
                <a:solidFill>
                  <a:srgbClr val="333333"/>
                </a:solidFill>
                <a:latin typeface="+mn-lt"/>
                <a:ea typeface="+mn-ea"/>
                <a:cs typeface="+mn-cs"/>
              </a:defRPr>
            </a:lvl1pPr>
            <a:lvl2pPr marL="943874" indent="-362139" algn="l" defTabSz="1161543" rtl="0" eaLnBrk="0" fontAlgn="base" hangingPunct="0">
              <a:spcBef>
                <a:spcPct val="20000"/>
              </a:spcBef>
              <a:spcAft>
                <a:spcPct val="0"/>
              </a:spcAft>
              <a:buClr>
                <a:srgbClr val="C00000"/>
              </a:buClr>
              <a:buFont typeface="Wingdings" pitchFamily="2" charset="2"/>
              <a:buChar char="ü"/>
              <a:defRPr sz="2700">
                <a:solidFill>
                  <a:srgbClr val="333333"/>
                </a:solidFill>
                <a:latin typeface="+mn-lt"/>
              </a:defRPr>
            </a:lvl2pPr>
            <a:lvl3pPr marL="1450484" indent="-288941" algn="l" defTabSz="1161543" rtl="0" eaLnBrk="0" fontAlgn="base" hangingPunct="0">
              <a:spcBef>
                <a:spcPct val="20000"/>
              </a:spcBef>
              <a:spcAft>
                <a:spcPct val="0"/>
              </a:spcAft>
              <a:buClr>
                <a:srgbClr val="C00000"/>
              </a:buClr>
              <a:buChar char="•"/>
              <a:defRPr sz="2300">
                <a:solidFill>
                  <a:srgbClr val="333333"/>
                </a:solidFill>
                <a:latin typeface="+mn-lt"/>
              </a:defRPr>
            </a:lvl3pPr>
            <a:lvl4pPr marL="2034144" indent="-288941" algn="l" defTabSz="1161543" rtl="0" eaLnBrk="0" fontAlgn="base" hangingPunct="0">
              <a:spcBef>
                <a:spcPct val="20000"/>
              </a:spcBef>
              <a:spcAft>
                <a:spcPct val="0"/>
              </a:spcAft>
              <a:buClr>
                <a:srgbClr val="C00000"/>
              </a:buClr>
              <a:buFont typeface="Arial" charset="0"/>
              <a:buChar char="–"/>
              <a:defRPr sz="2100">
                <a:solidFill>
                  <a:srgbClr val="333333"/>
                </a:solidFill>
                <a:latin typeface="+mn-lt"/>
              </a:defRPr>
            </a:lvl4pPr>
            <a:lvl5pPr marL="2612026" indent="-287015" algn="l" defTabSz="1161543" rtl="0" eaLnBrk="0" fontAlgn="base" hangingPunct="0">
              <a:spcBef>
                <a:spcPct val="20000"/>
              </a:spcBef>
              <a:spcAft>
                <a:spcPct val="0"/>
              </a:spcAft>
              <a:buClr>
                <a:srgbClr val="C00000"/>
              </a:buClr>
              <a:buFont typeface="Arial" charset="0"/>
              <a:buChar char="»"/>
              <a:defRPr sz="2100">
                <a:solidFill>
                  <a:srgbClr val="333333"/>
                </a:solidFill>
                <a:latin typeface="+mn-lt"/>
              </a:defRPr>
            </a:lvl5pPr>
            <a:lvl6pPr marL="3122102"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6pPr>
            <a:lvl7pPr marL="3631544"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7pPr>
            <a:lvl8pPr marL="4140986"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8pPr>
            <a:lvl9pPr marL="4650428" indent="-288331" algn="l" defTabSz="1162165" rtl="0" fontAlgn="base">
              <a:spcBef>
                <a:spcPct val="20000"/>
              </a:spcBef>
              <a:spcAft>
                <a:spcPct val="0"/>
              </a:spcAft>
              <a:buClr>
                <a:srgbClr val="FF9900"/>
              </a:buClr>
              <a:buFont typeface="Arial" charset="0"/>
              <a:buChar char="»"/>
              <a:defRPr sz="2100">
                <a:solidFill>
                  <a:srgbClr val="333333"/>
                </a:solidFill>
                <a:latin typeface="+mn-lt"/>
              </a:defRPr>
            </a:lvl9pPr>
          </a:lstStyle>
          <a:p>
            <a:pPr algn="r" defTabSz="1018837">
              <a:spcBef>
                <a:spcPct val="50000"/>
              </a:spcBef>
              <a:buClr>
                <a:srgbClr val="FF9900"/>
              </a:buClr>
              <a:buNone/>
            </a:pPr>
            <a:r>
              <a:rPr lang="en-US" sz="1050" b="1" kern="0" dirty="0">
                <a:solidFill>
                  <a:schemeClr val="bg1"/>
                </a:solidFill>
                <a:latin typeface="Calibri" pitchFamily="34" charset="0"/>
                <a:cs typeface="Arial" charset="0"/>
              </a:rPr>
              <a:t>Source: The World Bank, Logistic Performance Index 2016</a:t>
            </a:r>
          </a:p>
        </p:txBody>
      </p:sp>
      <p:sp>
        <p:nvSpPr>
          <p:cNvPr id="15" name="Segnaposto contenuto 6"/>
          <p:cNvSpPr txBox="1">
            <a:spLocks/>
          </p:cNvSpPr>
          <p:nvPr/>
        </p:nvSpPr>
        <p:spPr bwMode="auto">
          <a:xfrm>
            <a:off x="50791" y="5060018"/>
            <a:ext cx="4798164" cy="1038582"/>
          </a:xfrm>
          <a:prstGeom prst="roundRect">
            <a:avLst/>
          </a:prstGeom>
          <a:noFill/>
          <a:ln w="9525">
            <a:noFill/>
            <a:round/>
            <a:headEnd/>
            <a:tailEnd/>
          </a:ln>
          <a:effectLst/>
        </p:spPr>
        <p:txBody>
          <a:bodyPr vert="horz" wrap="square" lIns="180000" tIns="0" rIns="252000" bIns="0" numCol="1" anchor="ctr" anchorCtr="0" compatLnSpc="1">
            <a:prstTxWarp prst="textNoShape">
              <a:avLst/>
            </a:prstTxWarp>
            <a:spAutoFit/>
          </a:bodyPr>
          <a:lstStyle>
            <a:lvl1pPr marL="250825" indent="-250825" algn="just" defTabSz="1042988" rtl="0" eaLnBrk="0" fontAlgn="base" hangingPunct="0">
              <a:spcBef>
                <a:spcPts val="0"/>
              </a:spcBef>
              <a:spcAft>
                <a:spcPts val="600"/>
              </a:spcAft>
              <a:buClr>
                <a:srgbClr val="C000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1pPr>
            <a:lvl2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2pPr>
            <a:lvl3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3pPr>
            <a:lvl4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smtClean="0">
                <a:solidFill>
                  <a:schemeClr val="tx1">
                    <a:lumMod val="75000"/>
                    <a:lumOff val="25000"/>
                  </a:schemeClr>
                </a:solidFill>
                <a:latin typeface="Arial" charset="0"/>
                <a:ea typeface="+mn-ea"/>
                <a:cs typeface="+mn-cs"/>
              </a:defRPr>
            </a:lvl4pPr>
            <a:lvl5pPr marL="250825" indent="-250825" algn="just" defTabSz="1042988" rtl="0" eaLnBrk="0" fontAlgn="base" hangingPunct="0">
              <a:spcBef>
                <a:spcPts val="0"/>
              </a:spcBef>
              <a:spcAft>
                <a:spcPts val="600"/>
              </a:spcAft>
              <a:buClr>
                <a:srgbClr val="FF6E00"/>
              </a:buClr>
              <a:buFont typeface="Wingdings" pitchFamily="2" charset="2"/>
              <a:buChar char="q"/>
              <a:defRPr lang="it-IT" sz="1100" kern="1200" dirty="0">
                <a:solidFill>
                  <a:schemeClr val="tx1">
                    <a:lumMod val="75000"/>
                    <a:lumOff val="25000"/>
                  </a:schemeClr>
                </a:solidFill>
                <a:latin typeface="Arial" charset="0"/>
                <a:ea typeface="+mn-ea"/>
                <a:cs typeface="+mn-cs"/>
              </a:defRPr>
            </a:lvl5pPr>
            <a:lvl6pPr marL="2573020"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6pPr>
            <a:lvl7pPr marL="2992866"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7pPr>
            <a:lvl8pPr marL="3412713"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8pPr>
            <a:lvl9pPr marL="3832560" indent="-237622" algn="l" defTabSz="957776" rtl="0" fontAlgn="base">
              <a:spcBef>
                <a:spcPct val="20000"/>
              </a:spcBef>
              <a:spcAft>
                <a:spcPct val="0"/>
              </a:spcAft>
              <a:buClr>
                <a:srgbClr val="FF9900"/>
              </a:buClr>
              <a:buFont typeface="Arial" charset="0"/>
              <a:buChar char="»"/>
              <a:defRPr sz="1700">
                <a:solidFill>
                  <a:srgbClr val="333333"/>
                </a:solidFill>
                <a:latin typeface="+mn-lt"/>
              </a:defRPr>
            </a:lvl9pPr>
          </a:lstStyle>
          <a:p>
            <a:pPr lvl="0">
              <a:defRPr/>
            </a:pPr>
            <a:r>
              <a:rPr lang="en-US" sz="1400" b="0" dirty="0">
                <a:solidFill>
                  <a:srgbClr val="002060"/>
                </a:solidFill>
              </a:rPr>
              <a:t>In comparison to the</a:t>
            </a:r>
            <a:r>
              <a:rPr lang="it-IT" sz="1400" b="0" dirty="0">
                <a:solidFill>
                  <a:srgbClr val="002060"/>
                </a:solidFill>
              </a:rPr>
              <a:t> best performer</a:t>
            </a:r>
            <a:r>
              <a:rPr lang="en-US" sz="1400" b="0" dirty="0">
                <a:solidFill>
                  <a:srgbClr val="002060"/>
                </a:solidFill>
              </a:rPr>
              <a:t> </a:t>
            </a:r>
            <a:r>
              <a:rPr lang="it-IT" sz="1400" b="0" dirty="0">
                <a:solidFill>
                  <a:srgbClr val="002060"/>
                </a:solidFill>
              </a:rPr>
              <a:t>(</a:t>
            </a:r>
            <a:r>
              <a:rPr lang="it-IT" sz="1400" b="0" dirty="0" err="1">
                <a:solidFill>
                  <a:srgbClr val="002060"/>
                </a:solidFill>
              </a:rPr>
              <a:t>German</a:t>
            </a:r>
            <a:r>
              <a:rPr lang="en-US" sz="1400" b="0" dirty="0">
                <a:solidFill>
                  <a:srgbClr val="002060"/>
                </a:solidFill>
              </a:rPr>
              <a:t>y</a:t>
            </a:r>
            <a:r>
              <a:rPr lang="it-IT" sz="1400" b="0" dirty="0">
                <a:solidFill>
                  <a:srgbClr val="002060"/>
                </a:solidFill>
              </a:rPr>
              <a:t>), </a:t>
            </a:r>
            <a:r>
              <a:rPr lang="it-IT" sz="1400" b="0" dirty="0" err="1">
                <a:solidFill>
                  <a:srgbClr val="002060"/>
                </a:solidFill>
              </a:rPr>
              <a:t>Ital</a:t>
            </a:r>
            <a:r>
              <a:rPr lang="en-US" sz="1400" b="0" dirty="0">
                <a:solidFill>
                  <a:srgbClr val="002060"/>
                </a:solidFill>
              </a:rPr>
              <a:t>y shows lower values for all indexes of the </a:t>
            </a:r>
            <a:r>
              <a:rPr lang="it-IT" sz="1400" b="0" dirty="0">
                <a:solidFill>
                  <a:srgbClr val="002060"/>
                </a:solidFill>
              </a:rPr>
              <a:t>LPI</a:t>
            </a:r>
          </a:p>
          <a:p>
            <a:pPr lvl="0">
              <a:defRPr/>
            </a:pPr>
            <a:r>
              <a:rPr lang="en-US" sz="1400" dirty="0">
                <a:solidFill>
                  <a:srgbClr val="002060"/>
                </a:solidFill>
              </a:rPr>
              <a:t>Nevertheless, italian LPI has been growing since</a:t>
            </a:r>
            <a:r>
              <a:rPr lang="it-IT" sz="1400" b="0" dirty="0">
                <a:solidFill>
                  <a:srgbClr val="002060"/>
                </a:solidFill>
              </a:rPr>
              <a:t> 2007</a:t>
            </a:r>
            <a:endParaRPr kumimoji="0" lang="it-IT" sz="1400" b="0" i="0" u="none" strike="noStrike" kern="1200" cap="none" spc="0" normalizeH="0" baseline="0" dirty="0">
              <a:ln>
                <a:noFill/>
              </a:ln>
              <a:solidFill>
                <a:srgbClr val="002060"/>
              </a:solidFill>
              <a:effectLst/>
              <a:uLnTx/>
              <a:uFillTx/>
            </a:endParaRPr>
          </a:p>
        </p:txBody>
      </p:sp>
      <p:pic>
        <p:nvPicPr>
          <p:cNvPr id="11" name="Immagine 10" descr="Ritaglio schermata"/>
          <p:cNvPicPr>
            <a:picLocks noChangeAspect="1"/>
          </p:cNvPicPr>
          <p:nvPr/>
        </p:nvPicPr>
        <p:blipFill rotWithShape="1">
          <a:blip r:embed="rId3">
            <a:extLst>
              <a:ext uri="{28A0092B-C50C-407E-A947-70E740481C1C}">
                <a14:useLocalDpi xmlns:a14="http://schemas.microsoft.com/office/drawing/2010/main" val="0"/>
              </a:ext>
            </a:extLst>
          </a:blip>
          <a:srcRect t="93597" r="46619"/>
          <a:stretch/>
        </p:blipFill>
        <p:spPr>
          <a:xfrm>
            <a:off x="733422" y="4459229"/>
            <a:ext cx="3092778" cy="262648"/>
          </a:xfrm>
          <a:prstGeom prst="rect">
            <a:avLst/>
          </a:prstGeom>
        </p:spPr>
      </p:pic>
      <p:pic>
        <p:nvPicPr>
          <p:cNvPr id="4" name="Immagine 3"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991" y="931334"/>
            <a:ext cx="4737009" cy="2529712"/>
          </a:xfrm>
          <a:prstGeom prst="rect">
            <a:avLst/>
          </a:prstGeom>
        </p:spPr>
      </p:pic>
      <p:pic>
        <p:nvPicPr>
          <p:cNvPr id="2" name="Immagine 1" descr="Ritaglio schermata"/>
          <p:cNvPicPr>
            <a:picLocks noChangeAspect="1"/>
          </p:cNvPicPr>
          <p:nvPr/>
        </p:nvPicPr>
        <p:blipFill rotWithShape="1">
          <a:blip r:embed="rId3">
            <a:extLst>
              <a:ext uri="{28A0092B-C50C-407E-A947-70E740481C1C}">
                <a14:useLocalDpi xmlns:a14="http://schemas.microsoft.com/office/drawing/2010/main" val="0"/>
              </a:ext>
            </a:extLst>
          </a:blip>
          <a:srcRect l="20984" t="2649" b="13559"/>
          <a:stretch/>
        </p:blipFill>
        <p:spPr>
          <a:xfrm>
            <a:off x="50791" y="931333"/>
            <a:ext cx="4578022" cy="3437466"/>
          </a:xfrm>
          <a:prstGeom prst="rect">
            <a:avLst/>
          </a:prstGeom>
        </p:spPr>
      </p:pic>
      <p:sp>
        <p:nvSpPr>
          <p:cNvPr id="16" name="CasellaDiTesto 15"/>
          <p:cNvSpPr txBox="1"/>
          <p:nvPr/>
        </p:nvSpPr>
        <p:spPr>
          <a:xfrm>
            <a:off x="6463807" y="800528"/>
            <a:ext cx="91242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srgbClr val="002060"/>
                </a:solidFill>
                <a:effectLst/>
                <a:uLnTx/>
                <a:uFillTx/>
              </a:rPr>
              <a:t>LPI storico</a:t>
            </a:r>
          </a:p>
        </p:txBody>
      </p:sp>
      <p:sp>
        <p:nvSpPr>
          <p:cNvPr id="12" name="Rectangle 3"/>
          <p:cNvSpPr>
            <a:spLocks noChangeArrowheads="1"/>
          </p:cNvSpPr>
          <p:nvPr/>
        </p:nvSpPr>
        <p:spPr bwMode="auto">
          <a:xfrm>
            <a:off x="733422" y="129266"/>
            <a:ext cx="8231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002060"/>
                </a:solidFill>
                <a:latin typeface="+mj-lt"/>
                <a:ea typeface="+mj-ea"/>
                <a:cs typeface="+mj-cs"/>
              </a:rPr>
              <a:t>The Logistic Performance Index (LPI): Italy</a:t>
            </a:r>
            <a:endParaRPr lang="en-GB" sz="2800" b="1" dirty="0">
              <a:solidFill>
                <a:srgbClr val="002060"/>
              </a:solidFill>
              <a:latin typeface="+mj-lt"/>
              <a:ea typeface="+mj-ea"/>
              <a:cs typeface="+mj-cs"/>
            </a:endParaRPr>
          </a:p>
        </p:txBody>
      </p:sp>
    </p:spTree>
    <p:extLst>
      <p:ext uri="{BB962C8B-B14F-4D97-AF65-F5344CB8AC3E}">
        <p14:creationId xmlns:p14="http://schemas.microsoft.com/office/powerpoint/2010/main" val="2043339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D5779F2-2743-4B36-9543-410F4A81527E}" type="slidenum">
              <a:rPr lang="it-IT" smtClean="0"/>
              <a:pPr>
                <a:defRPr/>
              </a:pPr>
              <a:t>27</a:t>
            </a:fld>
            <a:endParaRPr lang="it-IT" dirty="0"/>
          </a:p>
        </p:txBody>
      </p:sp>
      <p:sp>
        <p:nvSpPr>
          <p:cNvPr id="3" name="Rectangle 3"/>
          <p:cNvSpPr>
            <a:spLocks noChangeArrowheads="1"/>
          </p:cNvSpPr>
          <p:nvPr/>
        </p:nvSpPr>
        <p:spPr bwMode="auto">
          <a:xfrm>
            <a:off x="733422" y="129266"/>
            <a:ext cx="8231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002060"/>
                </a:solidFill>
                <a:latin typeface="+mj-lt"/>
                <a:ea typeface="+mj-ea"/>
                <a:cs typeface="+mj-cs"/>
              </a:rPr>
              <a:t>TEN-T Corridors in the European Union</a:t>
            </a:r>
            <a:endParaRPr lang="en-GB" sz="2800" b="1" dirty="0">
              <a:solidFill>
                <a:srgbClr val="002060"/>
              </a:solidFill>
              <a:latin typeface="+mj-lt"/>
              <a:ea typeface="+mj-ea"/>
              <a:cs typeface="+mj-cs"/>
            </a:endParaRPr>
          </a:p>
        </p:txBody>
      </p:sp>
      <p:pic>
        <p:nvPicPr>
          <p:cNvPr id="4" name="Immagine 3"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677" y="787400"/>
            <a:ext cx="7167355" cy="5292725"/>
          </a:xfrm>
          <a:prstGeom prst="rect">
            <a:avLst/>
          </a:prstGeom>
        </p:spPr>
      </p:pic>
      <p:pic>
        <p:nvPicPr>
          <p:cNvPr id="5" name="Immagine 4" descr="Ritaglio schermata"/>
          <p:cNvPicPr>
            <a:picLocks noChangeAspect="1"/>
          </p:cNvPicPr>
          <p:nvPr/>
        </p:nvPicPr>
        <p:blipFill rotWithShape="1">
          <a:blip r:embed="rId3">
            <a:extLst>
              <a:ext uri="{28A0092B-C50C-407E-A947-70E740481C1C}">
                <a14:useLocalDpi xmlns:a14="http://schemas.microsoft.com/office/drawing/2010/main" val="0"/>
              </a:ext>
            </a:extLst>
          </a:blip>
          <a:srcRect r="84972"/>
          <a:stretch/>
        </p:blipFill>
        <p:spPr>
          <a:xfrm>
            <a:off x="0" y="787400"/>
            <a:ext cx="296333" cy="1276528"/>
          </a:xfrm>
          <a:prstGeom prst="rect">
            <a:avLst/>
          </a:prstGeom>
        </p:spPr>
      </p:pic>
      <p:pic>
        <p:nvPicPr>
          <p:cNvPr id="6" name="Immagine 5" descr="Ritaglio schermata"/>
          <p:cNvPicPr>
            <a:picLocks noChangeAspect="1"/>
          </p:cNvPicPr>
          <p:nvPr/>
        </p:nvPicPr>
        <p:blipFill rotWithShape="1">
          <a:blip r:embed="rId4">
            <a:extLst>
              <a:ext uri="{28A0092B-C50C-407E-A947-70E740481C1C}">
                <a14:useLocalDpi xmlns:a14="http://schemas.microsoft.com/office/drawing/2010/main" val="0"/>
              </a:ext>
            </a:extLst>
          </a:blip>
          <a:srcRect l="1331" r="87018"/>
          <a:stretch/>
        </p:blipFill>
        <p:spPr>
          <a:xfrm>
            <a:off x="0" y="2063928"/>
            <a:ext cx="296333" cy="1238423"/>
          </a:xfrm>
          <a:prstGeom prst="rect">
            <a:avLst/>
          </a:prstGeom>
        </p:spPr>
      </p:pic>
      <p:pic>
        <p:nvPicPr>
          <p:cNvPr id="7" name="Immagine 6" descr="Ritaglio schermata"/>
          <p:cNvPicPr>
            <a:picLocks noChangeAspect="1"/>
          </p:cNvPicPr>
          <p:nvPr/>
        </p:nvPicPr>
        <p:blipFill rotWithShape="1">
          <a:blip r:embed="rId5">
            <a:extLst>
              <a:ext uri="{28A0092B-C50C-407E-A947-70E740481C1C}">
                <a14:useLocalDpi xmlns:a14="http://schemas.microsoft.com/office/drawing/2010/main" val="0"/>
              </a:ext>
            </a:extLst>
          </a:blip>
          <a:srcRect r="87039"/>
          <a:stretch/>
        </p:blipFill>
        <p:spPr>
          <a:xfrm>
            <a:off x="0" y="3302351"/>
            <a:ext cx="296333" cy="1276528"/>
          </a:xfrm>
          <a:prstGeom prst="rect">
            <a:avLst/>
          </a:prstGeom>
        </p:spPr>
      </p:pic>
      <p:sp>
        <p:nvSpPr>
          <p:cNvPr id="8" name="CasellaDiTesto 7"/>
          <p:cNvSpPr txBox="1"/>
          <p:nvPr/>
        </p:nvSpPr>
        <p:spPr>
          <a:xfrm>
            <a:off x="334079" y="838889"/>
            <a:ext cx="1383712" cy="246221"/>
          </a:xfrm>
          <a:prstGeom prst="rect">
            <a:avLst/>
          </a:prstGeom>
          <a:noFill/>
        </p:spPr>
        <p:txBody>
          <a:bodyPr wrap="none" rtlCol="0">
            <a:spAutoFit/>
          </a:bodyPr>
          <a:lstStyle/>
          <a:p>
            <a:r>
              <a:rPr lang="en-GB" sz="1000" b="1" dirty="0">
                <a:solidFill>
                  <a:srgbClr val="002060"/>
                </a:solidFill>
              </a:rPr>
              <a:t>BALTIC - ADRIATIC</a:t>
            </a:r>
          </a:p>
        </p:txBody>
      </p:sp>
      <p:sp>
        <p:nvSpPr>
          <p:cNvPr id="9" name="CasellaDiTesto 8"/>
          <p:cNvSpPr txBox="1"/>
          <p:nvPr/>
        </p:nvSpPr>
        <p:spPr>
          <a:xfrm>
            <a:off x="334079" y="2118413"/>
            <a:ext cx="1444626" cy="246221"/>
          </a:xfrm>
          <a:prstGeom prst="rect">
            <a:avLst/>
          </a:prstGeom>
          <a:noFill/>
        </p:spPr>
        <p:txBody>
          <a:bodyPr wrap="none" rtlCol="0">
            <a:spAutoFit/>
          </a:bodyPr>
          <a:lstStyle/>
          <a:p>
            <a:r>
              <a:rPr lang="en-GB" sz="1000" b="1" dirty="0">
                <a:solidFill>
                  <a:srgbClr val="002060"/>
                </a:solidFill>
              </a:rPr>
              <a:t>ORIENT/EAST - MED</a:t>
            </a:r>
          </a:p>
        </p:txBody>
      </p:sp>
      <p:sp>
        <p:nvSpPr>
          <p:cNvPr id="10" name="CasellaDiTesto 9"/>
          <p:cNvSpPr txBox="1"/>
          <p:nvPr/>
        </p:nvSpPr>
        <p:spPr>
          <a:xfrm>
            <a:off x="334079" y="3397937"/>
            <a:ext cx="827471" cy="246221"/>
          </a:xfrm>
          <a:prstGeom prst="rect">
            <a:avLst/>
          </a:prstGeom>
          <a:noFill/>
        </p:spPr>
        <p:txBody>
          <a:bodyPr wrap="none" rtlCol="0">
            <a:spAutoFit/>
          </a:bodyPr>
          <a:lstStyle/>
          <a:p>
            <a:r>
              <a:rPr lang="en-GB" sz="1000" b="1" dirty="0">
                <a:solidFill>
                  <a:srgbClr val="002060"/>
                </a:solidFill>
              </a:rPr>
              <a:t>ATLANTIC</a:t>
            </a:r>
          </a:p>
        </p:txBody>
      </p:sp>
      <p:sp>
        <p:nvSpPr>
          <p:cNvPr id="11" name="CasellaDiTesto 10"/>
          <p:cNvSpPr txBox="1"/>
          <p:nvPr/>
        </p:nvSpPr>
        <p:spPr>
          <a:xfrm>
            <a:off x="334079" y="3824445"/>
            <a:ext cx="2180405" cy="246221"/>
          </a:xfrm>
          <a:prstGeom prst="rect">
            <a:avLst/>
          </a:prstGeom>
          <a:noFill/>
        </p:spPr>
        <p:txBody>
          <a:bodyPr wrap="none" rtlCol="0">
            <a:spAutoFit/>
          </a:bodyPr>
          <a:lstStyle/>
          <a:p>
            <a:r>
              <a:rPr lang="en-GB" sz="1000" b="1" dirty="0">
                <a:solidFill>
                  <a:srgbClr val="002060"/>
                </a:solidFill>
              </a:rPr>
              <a:t>NORTH SEA - MEDITERRANEAN</a:t>
            </a:r>
          </a:p>
        </p:txBody>
      </p:sp>
      <p:sp>
        <p:nvSpPr>
          <p:cNvPr id="13" name="CasellaDiTesto 12"/>
          <p:cNvSpPr txBox="1"/>
          <p:nvPr/>
        </p:nvSpPr>
        <p:spPr>
          <a:xfrm>
            <a:off x="334079" y="2544921"/>
            <a:ext cx="2409634" cy="246221"/>
          </a:xfrm>
          <a:prstGeom prst="rect">
            <a:avLst/>
          </a:prstGeom>
          <a:noFill/>
        </p:spPr>
        <p:txBody>
          <a:bodyPr wrap="none" rtlCol="0">
            <a:spAutoFit/>
          </a:bodyPr>
          <a:lstStyle/>
          <a:p>
            <a:r>
              <a:rPr lang="en-GB" sz="1000" b="1" dirty="0">
                <a:solidFill>
                  <a:srgbClr val="002060"/>
                </a:solidFill>
              </a:rPr>
              <a:t>SCANDINAVIAN - MEDITERRANEAN</a:t>
            </a:r>
          </a:p>
        </p:txBody>
      </p:sp>
      <p:sp>
        <p:nvSpPr>
          <p:cNvPr id="14" name="CasellaDiTesto 13"/>
          <p:cNvSpPr txBox="1"/>
          <p:nvPr/>
        </p:nvSpPr>
        <p:spPr>
          <a:xfrm>
            <a:off x="334079" y="2971429"/>
            <a:ext cx="1167307" cy="246221"/>
          </a:xfrm>
          <a:prstGeom prst="rect">
            <a:avLst/>
          </a:prstGeom>
          <a:noFill/>
        </p:spPr>
        <p:txBody>
          <a:bodyPr wrap="none" rtlCol="0">
            <a:spAutoFit/>
          </a:bodyPr>
          <a:lstStyle/>
          <a:p>
            <a:r>
              <a:rPr lang="en-GB" sz="1000" b="1" dirty="0">
                <a:solidFill>
                  <a:srgbClr val="002060"/>
                </a:solidFill>
              </a:rPr>
              <a:t>RHINE - ALPINE</a:t>
            </a:r>
          </a:p>
        </p:txBody>
      </p:sp>
      <p:sp>
        <p:nvSpPr>
          <p:cNvPr id="15" name="CasellaDiTesto 14"/>
          <p:cNvSpPr txBox="1"/>
          <p:nvPr/>
        </p:nvSpPr>
        <p:spPr>
          <a:xfrm>
            <a:off x="334079" y="4250955"/>
            <a:ext cx="1247457" cy="246221"/>
          </a:xfrm>
          <a:prstGeom prst="rect">
            <a:avLst/>
          </a:prstGeom>
          <a:noFill/>
        </p:spPr>
        <p:txBody>
          <a:bodyPr wrap="none" rtlCol="0">
            <a:spAutoFit/>
          </a:bodyPr>
          <a:lstStyle/>
          <a:p>
            <a:r>
              <a:rPr lang="en-GB" sz="1000" b="1" dirty="0">
                <a:solidFill>
                  <a:srgbClr val="002060"/>
                </a:solidFill>
              </a:rPr>
              <a:t>RHINE - DANUBE</a:t>
            </a:r>
          </a:p>
        </p:txBody>
      </p:sp>
      <p:sp>
        <p:nvSpPr>
          <p:cNvPr id="16" name="CasellaDiTesto 15"/>
          <p:cNvSpPr txBox="1"/>
          <p:nvPr/>
        </p:nvSpPr>
        <p:spPr>
          <a:xfrm>
            <a:off x="334079" y="1691905"/>
            <a:ext cx="1311578" cy="246221"/>
          </a:xfrm>
          <a:prstGeom prst="rect">
            <a:avLst/>
          </a:prstGeom>
          <a:noFill/>
        </p:spPr>
        <p:txBody>
          <a:bodyPr wrap="none" rtlCol="0">
            <a:spAutoFit/>
          </a:bodyPr>
          <a:lstStyle/>
          <a:p>
            <a:r>
              <a:rPr lang="en-GB" sz="1000" b="1" dirty="0">
                <a:solidFill>
                  <a:srgbClr val="002060"/>
                </a:solidFill>
              </a:rPr>
              <a:t>MEDITERRANEAN</a:t>
            </a:r>
          </a:p>
        </p:txBody>
      </p:sp>
      <p:sp>
        <p:nvSpPr>
          <p:cNvPr id="17" name="CasellaDiTesto 16"/>
          <p:cNvSpPr txBox="1"/>
          <p:nvPr/>
        </p:nvSpPr>
        <p:spPr>
          <a:xfrm>
            <a:off x="334079" y="1265397"/>
            <a:ext cx="1524776" cy="246221"/>
          </a:xfrm>
          <a:prstGeom prst="rect">
            <a:avLst/>
          </a:prstGeom>
          <a:noFill/>
        </p:spPr>
        <p:txBody>
          <a:bodyPr wrap="none" rtlCol="0">
            <a:spAutoFit/>
          </a:bodyPr>
          <a:lstStyle/>
          <a:p>
            <a:r>
              <a:rPr lang="en-GB" sz="1000" b="1" dirty="0">
                <a:solidFill>
                  <a:srgbClr val="002060"/>
                </a:solidFill>
              </a:rPr>
              <a:t>NORTH SEA - BALTIC</a:t>
            </a:r>
          </a:p>
        </p:txBody>
      </p:sp>
    </p:spTree>
    <p:extLst>
      <p:ext uri="{BB962C8B-B14F-4D97-AF65-F5344CB8AC3E}">
        <p14:creationId xmlns:p14="http://schemas.microsoft.com/office/powerpoint/2010/main" val="361985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D5779F2-2743-4B36-9543-410F4A81527E}" type="slidenum">
              <a:rPr lang="it-IT" smtClean="0"/>
              <a:pPr>
                <a:defRPr/>
              </a:pPr>
              <a:t>28</a:t>
            </a:fld>
            <a:endParaRPr lang="it-IT" dirty="0"/>
          </a:p>
        </p:txBody>
      </p:sp>
      <p:sp>
        <p:nvSpPr>
          <p:cNvPr id="3" name="Rectangle 3"/>
          <p:cNvSpPr>
            <a:spLocks noChangeArrowheads="1"/>
          </p:cNvSpPr>
          <p:nvPr/>
        </p:nvSpPr>
        <p:spPr bwMode="auto">
          <a:xfrm>
            <a:off x="733422" y="129266"/>
            <a:ext cx="8231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002060"/>
                </a:solidFill>
                <a:latin typeface="+mj-lt"/>
                <a:ea typeface="+mj-ea"/>
                <a:cs typeface="+mj-cs"/>
              </a:rPr>
              <a:t>TEN-T Corridors: Europe’s metro</a:t>
            </a:r>
            <a:endParaRPr lang="en-GB" sz="2800" b="1" dirty="0">
              <a:solidFill>
                <a:srgbClr val="002060"/>
              </a:solidFill>
              <a:latin typeface="+mj-lt"/>
              <a:ea typeface="+mj-ea"/>
              <a:cs typeface="+mj-cs"/>
            </a:endParaRPr>
          </a:p>
        </p:txBody>
      </p:sp>
      <p:pic>
        <p:nvPicPr>
          <p:cNvPr id="18" name="Immagine 17" descr="Ritaglio schermata"/>
          <p:cNvPicPr>
            <a:picLocks noChangeAspect="1"/>
          </p:cNvPicPr>
          <p:nvPr/>
        </p:nvPicPr>
        <p:blipFill rotWithShape="1">
          <a:blip r:embed="rId2">
            <a:extLst>
              <a:ext uri="{28A0092B-C50C-407E-A947-70E740481C1C}">
                <a14:useLocalDpi xmlns:a14="http://schemas.microsoft.com/office/drawing/2010/main" val="0"/>
              </a:ext>
            </a:extLst>
          </a:blip>
          <a:srcRect b="124"/>
          <a:stretch/>
        </p:blipFill>
        <p:spPr>
          <a:xfrm>
            <a:off x="618067" y="783214"/>
            <a:ext cx="8525933" cy="5296911"/>
          </a:xfrm>
          <a:prstGeom prst="rect">
            <a:avLst/>
          </a:prstGeom>
        </p:spPr>
      </p:pic>
    </p:spTree>
    <p:extLst>
      <p:ext uri="{BB962C8B-B14F-4D97-AF65-F5344CB8AC3E}">
        <p14:creationId xmlns:p14="http://schemas.microsoft.com/office/powerpoint/2010/main" val="3788693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33422" y="129266"/>
            <a:ext cx="8231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002060"/>
                </a:solidFill>
                <a:latin typeface="+mj-lt"/>
                <a:ea typeface="+mj-ea"/>
                <a:cs typeface="+mj-cs"/>
              </a:rPr>
              <a:t>TEN-T cargo Corridors and Italy</a:t>
            </a:r>
            <a:endParaRPr lang="en-GB" sz="2800" b="1" dirty="0">
              <a:solidFill>
                <a:srgbClr val="002060"/>
              </a:solidFill>
              <a:latin typeface="+mj-lt"/>
              <a:ea typeface="+mj-ea"/>
              <a:cs typeface="+mj-cs"/>
            </a:endParaRPr>
          </a:p>
        </p:txBody>
      </p:sp>
      <p:pic>
        <p:nvPicPr>
          <p:cNvPr id="9" name="Picture 2"/>
          <p:cNvPicPr>
            <a:picLocks noChangeAspect="1" noChangeArrowheads="1"/>
          </p:cNvPicPr>
          <p:nvPr/>
        </p:nvPicPr>
        <p:blipFill>
          <a:blip r:embed="rId2" cstate="print"/>
          <a:srcRect l="33434" t="20693" r="29492" b="9275"/>
          <a:stretch>
            <a:fillRect/>
          </a:stretch>
        </p:blipFill>
        <p:spPr bwMode="auto">
          <a:xfrm>
            <a:off x="2896941" y="1012400"/>
            <a:ext cx="3780483" cy="5055882"/>
          </a:xfrm>
          <a:prstGeom prst="rect">
            <a:avLst/>
          </a:prstGeom>
          <a:noFill/>
          <a:ln w="9525">
            <a:noFill/>
            <a:miter lim="800000"/>
            <a:headEnd/>
            <a:tailEnd/>
          </a:ln>
          <a:effectLst/>
        </p:spPr>
      </p:pic>
      <p:grpSp>
        <p:nvGrpSpPr>
          <p:cNvPr id="10" name="Gruppo 9"/>
          <p:cNvGrpSpPr/>
          <p:nvPr/>
        </p:nvGrpSpPr>
        <p:grpSpPr>
          <a:xfrm>
            <a:off x="222800" y="1092130"/>
            <a:ext cx="2616182" cy="1800000"/>
            <a:chOff x="330866" y="1259415"/>
            <a:chExt cx="2616182" cy="1800000"/>
          </a:xfrm>
        </p:grpSpPr>
        <p:pic>
          <p:nvPicPr>
            <p:cNvPr id="11" name="Picture 3"/>
            <p:cNvPicPr>
              <a:picLocks noChangeAspect="1" noChangeArrowheads="1"/>
            </p:cNvPicPr>
            <p:nvPr/>
          </p:nvPicPr>
          <p:blipFill>
            <a:blip r:embed="rId3" cstate="print"/>
            <a:srcRect l="7812" t="20930" r="21289" b="9302"/>
            <a:stretch>
              <a:fillRect/>
            </a:stretch>
          </p:blipFill>
          <p:spPr bwMode="auto">
            <a:xfrm>
              <a:off x="330866" y="1259415"/>
              <a:ext cx="2616182" cy="1800000"/>
            </a:xfrm>
            <a:prstGeom prst="rect">
              <a:avLst/>
            </a:prstGeom>
            <a:noFill/>
            <a:ln w="9525">
              <a:noFill/>
              <a:miter lim="800000"/>
              <a:headEnd/>
              <a:tailEnd/>
            </a:ln>
            <a:effectLst/>
          </p:spPr>
        </p:pic>
        <p:pic>
          <p:nvPicPr>
            <p:cNvPr id="12"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2141325" y="1860699"/>
              <a:ext cx="60924" cy="75468"/>
            </a:xfrm>
            <a:prstGeom prst="rect">
              <a:avLst/>
            </a:prstGeom>
            <a:noFill/>
          </p:spPr>
        </p:pic>
      </p:grpSp>
      <p:grpSp>
        <p:nvGrpSpPr>
          <p:cNvPr id="13" name="Gruppo 12"/>
          <p:cNvGrpSpPr/>
          <p:nvPr/>
        </p:nvGrpSpPr>
        <p:grpSpPr>
          <a:xfrm>
            <a:off x="6457573" y="1118764"/>
            <a:ext cx="2617200" cy="1800000"/>
            <a:chOff x="426521" y="3059415"/>
            <a:chExt cx="2617200" cy="1800000"/>
          </a:xfrm>
        </p:grpSpPr>
        <p:pic>
          <p:nvPicPr>
            <p:cNvPr id="14" name="Picture 3"/>
            <p:cNvPicPr>
              <a:picLocks noChangeAspect="1" noChangeArrowheads="1"/>
            </p:cNvPicPr>
            <p:nvPr/>
          </p:nvPicPr>
          <p:blipFill>
            <a:blip r:embed="rId6" cstate="print"/>
            <a:srcRect l="12176" t="20312" r="17546" b="11477"/>
            <a:stretch>
              <a:fillRect/>
            </a:stretch>
          </p:blipFill>
          <p:spPr bwMode="auto">
            <a:xfrm>
              <a:off x="426521" y="3059415"/>
              <a:ext cx="2617200" cy="1800000"/>
            </a:xfrm>
            <a:prstGeom prst="rect">
              <a:avLst/>
            </a:prstGeom>
            <a:noFill/>
            <a:ln w="9525">
              <a:noFill/>
              <a:miter lim="800000"/>
              <a:headEnd/>
              <a:tailEnd/>
            </a:ln>
            <a:effectLst/>
          </p:spPr>
        </p:pic>
        <p:pic>
          <p:nvPicPr>
            <p:cNvPr id="15"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938502" y="3894719"/>
              <a:ext cx="62112" cy="89392"/>
            </a:xfrm>
            <a:prstGeom prst="rect">
              <a:avLst/>
            </a:prstGeom>
            <a:noFill/>
          </p:spPr>
        </p:pic>
        <p:pic>
          <p:nvPicPr>
            <p:cNvPr id="16"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1279822" y="3730976"/>
              <a:ext cx="62112" cy="89392"/>
            </a:xfrm>
            <a:prstGeom prst="rect">
              <a:avLst/>
            </a:prstGeom>
            <a:noFill/>
          </p:spPr>
        </p:pic>
        <p:pic>
          <p:nvPicPr>
            <p:cNvPr id="17"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1469445" y="3703686"/>
              <a:ext cx="62112" cy="89392"/>
            </a:xfrm>
            <a:prstGeom prst="rect">
              <a:avLst/>
            </a:prstGeom>
            <a:noFill/>
          </p:spPr>
        </p:pic>
        <p:pic>
          <p:nvPicPr>
            <p:cNvPr id="18"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1374634" y="3894719"/>
              <a:ext cx="62112" cy="89392"/>
            </a:xfrm>
            <a:prstGeom prst="rect">
              <a:avLst/>
            </a:prstGeom>
            <a:noFill/>
          </p:spPr>
        </p:pic>
        <p:pic>
          <p:nvPicPr>
            <p:cNvPr id="19"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2246897" y="3812847"/>
              <a:ext cx="62112" cy="89392"/>
            </a:xfrm>
            <a:prstGeom prst="rect">
              <a:avLst/>
            </a:prstGeom>
            <a:noFill/>
          </p:spPr>
        </p:pic>
      </p:grpSp>
      <p:grpSp>
        <p:nvGrpSpPr>
          <p:cNvPr id="20" name="Gruppo 19"/>
          <p:cNvGrpSpPr/>
          <p:nvPr/>
        </p:nvGrpSpPr>
        <p:grpSpPr>
          <a:xfrm>
            <a:off x="222291" y="3963620"/>
            <a:ext cx="2617200" cy="1800000"/>
            <a:chOff x="1956327" y="1620968"/>
            <a:chExt cx="7094501" cy="4802098"/>
          </a:xfrm>
        </p:grpSpPr>
        <p:pic>
          <p:nvPicPr>
            <p:cNvPr id="21" name="Picture 4"/>
            <p:cNvPicPr>
              <a:picLocks noChangeAspect="1" noChangeArrowheads="1"/>
            </p:cNvPicPr>
            <p:nvPr/>
          </p:nvPicPr>
          <p:blipFill>
            <a:blip r:embed="rId7" cstate="print"/>
            <a:srcRect l="8398" t="18023" r="20117" b="12209"/>
            <a:stretch>
              <a:fillRect/>
            </a:stretch>
          </p:blipFill>
          <p:spPr bwMode="auto">
            <a:xfrm>
              <a:off x="1956327" y="1620968"/>
              <a:ext cx="7094501" cy="4802098"/>
            </a:xfrm>
            <a:prstGeom prst="rect">
              <a:avLst/>
            </a:prstGeom>
            <a:noFill/>
            <a:ln w="9525">
              <a:noFill/>
              <a:miter lim="800000"/>
              <a:headEnd/>
              <a:tailEnd/>
            </a:ln>
            <a:effectLst/>
          </p:spPr>
        </p:pic>
        <p:pic>
          <p:nvPicPr>
            <p:cNvPr id="22"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4119932" y="3428999"/>
              <a:ext cx="164531" cy="218711"/>
            </a:xfrm>
            <a:prstGeom prst="rect">
              <a:avLst/>
            </a:prstGeom>
            <a:noFill/>
          </p:spPr>
        </p:pic>
        <p:pic>
          <p:nvPicPr>
            <p:cNvPr id="23"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4622230" y="3228688"/>
              <a:ext cx="164531" cy="218711"/>
            </a:xfrm>
            <a:prstGeom prst="rect">
              <a:avLst/>
            </a:prstGeom>
            <a:noFill/>
          </p:spPr>
        </p:pic>
        <p:pic>
          <p:nvPicPr>
            <p:cNvPr id="24"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4371081" y="3629310"/>
              <a:ext cx="164531" cy="218711"/>
            </a:xfrm>
            <a:prstGeom prst="rect">
              <a:avLst/>
            </a:prstGeom>
            <a:noFill/>
          </p:spPr>
        </p:pic>
        <p:pic>
          <p:nvPicPr>
            <p:cNvPr id="25" name="Picture 5" descr="https://encrypted-tbn3.gstatic.com/images?q=tbn:ANd9GcSQ-MJ91MXk2324M1e30Sqt6xDJMM4HhghnbNgj1SRp-5vEw0A9C21OPJM">
              <a:hlinkClick r:id="rId4"/>
            </p:cNvPr>
            <p:cNvPicPr>
              <a:picLocks noChangeAspect="1" noChangeArrowheads="1"/>
            </p:cNvPicPr>
            <p:nvPr/>
          </p:nvPicPr>
          <p:blipFill>
            <a:blip r:embed="rId5" cstate="print"/>
            <a:srcRect/>
            <a:stretch>
              <a:fillRect/>
            </a:stretch>
          </p:blipFill>
          <p:spPr bwMode="auto">
            <a:xfrm>
              <a:off x="4270621" y="4764405"/>
              <a:ext cx="164531" cy="218711"/>
            </a:xfrm>
            <a:prstGeom prst="rect">
              <a:avLst/>
            </a:prstGeom>
            <a:noFill/>
          </p:spPr>
        </p:pic>
      </p:grpSp>
      <p:grpSp>
        <p:nvGrpSpPr>
          <p:cNvPr id="26" name="Gruppo 25"/>
          <p:cNvGrpSpPr/>
          <p:nvPr/>
        </p:nvGrpSpPr>
        <p:grpSpPr>
          <a:xfrm>
            <a:off x="7265796" y="4052728"/>
            <a:ext cx="1407523" cy="396013"/>
            <a:chOff x="5421940" y="5691885"/>
            <a:chExt cx="1407523" cy="396013"/>
          </a:xfrm>
        </p:grpSpPr>
        <p:cxnSp>
          <p:nvCxnSpPr>
            <p:cNvPr id="27" name="Connettore 1 26"/>
            <p:cNvCxnSpPr/>
            <p:nvPr/>
          </p:nvCxnSpPr>
          <p:spPr>
            <a:xfrm>
              <a:off x="5421940" y="5797869"/>
              <a:ext cx="251149" cy="0"/>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a:off x="5421940" y="5998180"/>
              <a:ext cx="251149"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5673088" y="5691885"/>
              <a:ext cx="803678" cy="195701"/>
            </a:xfrm>
            <a:prstGeom prst="rect">
              <a:avLst/>
            </a:prstGeom>
            <a:noFill/>
          </p:spPr>
          <p:txBody>
            <a:bodyPr wrap="square" lIns="71887" tIns="35944" rIns="71887" bIns="35944" rtlCol="0">
              <a:spAutoFit/>
            </a:bodyPr>
            <a:lstStyle/>
            <a:p>
              <a:pPr algn="l"/>
              <a:r>
                <a:rPr lang="it-IT" sz="800" dirty="0"/>
                <a:t>Core line</a:t>
              </a:r>
            </a:p>
          </p:txBody>
        </p:sp>
        <p:sp>
          <p:nvSpPr>
            <p:cNvPr id="30" name="CasellaDiTesto 29"/>
            <p:cNvSpPr txBox="1"/>
            <p:nvPr/>
          </p:nvSpPr>
          <p:spPr>
            <a:xfrm>
              <a:off x="5673092" y="5892197"/>
              <a:ext cx="1156371" cy="195701"/>
            </a:xfrm>
            <a:prstGeom prst="rect">
              <a:avLst/>
            </a:prstGeom>
            <a:noFill/>
          </p:spPr>
          <p:txBody>
            <a:bodyPr wrap="square" lIns="71887" tIns="35944" rIns="71887" bIns="35944" rtlCol="0">
              <a:spAutoFit/>
            </a:bodyPr>
            <a:lstStyle/>
            <a:p>
              <a:pPr algn="l"/>
              <a:r>
                <a:rPr lang="it-IT" sz="800" dirty="0" err="1"/>
                <a:t>Comprehensive</a:t>
              </a:r>
              <a:r>
                <a:rPr lang="it-IT" sz="800" dirty="0"/>
                <a:t> </a:t>
              </a:r>
              <a:r>
                <a:rPr lang="it-IT" sz="800" dirty="0" err="1"/>
                <a:t>line</a:t>
              </a:r>
              <a:endParaRPr lang="it-IT" sz="800" dirty="0"/>
            </a:p>
          </p:txBody>
        </p:sp>
      </p:grpSp>
      <p:sp>
        <p:nvSpPr>
          <p:cNvPr id="31" name="Rettangolo 30"/>
          <p:cNvSpPr/>
          <p:nvPr/>
        </p:nvSpPr>
        <p:spPr>
          <a:xfrm>
            <a:off x="297220" y="758488"/>
            <a:ext cx="2467343" cy="276999"/>
          </a:xfrm>
          <a:prstGeom prst="rect">
            <a:avLst/>
          </a:prstGeom>
        </p:spPr>
        <p:txBody>
          <a:bodyPr wrap="none">
            <a:spAutoFit/>
          </a:bodyPr>
          <a:lstStyle/>
          <a:p>
            <a:r>
              <a:rPr lang="it-IT" sz="1200" b="1" dirty="0"/>
              <a:t>Core </a:t>
            </a:r>
            <a:r>
              <a:rPr lang="it-IT" sz="1200" b="1" dirty="0" err="1"/>
              <a:t>Corridor</a:t>
            </a:r>
            <a:r>
              <a:rPr lang="it-IT" sz="1200" b="1" dirty="0"/>
              <a:t> Baltico-Adriatico</a:t>
            </a:r>
          </a:p>
        </p:txBody>
      </p:sp>
      <p:sp>
        <p:nvSpPr>
          <p:cNvPr id="32" name="Rettangolo 31"/>
          <p:cNvSpPr/>
          <p:nvPr/>
        </p:nvSpPr>
        <p:spPr>
          <a:xfrm>
            <a:off x="6665551" y="758488"/>
            <a:ext cx="2201244" cy="276999"/>
          </a:xfrm>
          <a:prstGeom prst="rect">
            <a:avLst/>
          </a:prstGeom>
        </p:spPr>
        <p:txBody>
          <a:bodyPr wrap="none">
            <a:spAutoFit/>
          </a:bodyPr>
          <a:lstStyle/>
          <a:p>
            <a:r>
              <a:rPr lang="it-IT" sz="1200" b="1" dirty="0"/>
              <a:t>Core </a:t>
            </a:r>
            <a:r>
              <a:rPr lang="it-IT" sz="1200" b="1" dirty="0" err="1"/>
              <a:t>Corridor</a:t>
            </a:r>
            <a:r>
              <a:rPr lang="it-IT" sz="1200" b="1" dirty="0"/>
              <a:t> Mediterraneo</a:t>
            </a:r>
          </a:p>
        </p:txBody>
      </p:sp>
      <p:sp>
        <p:nvSpPr>
          <p:cNvPr id="33" name="Rettangolo 32"/>
          <p:cNvSpPr/>
          <p:nvPr/>
        </p:nvSpPr>
        <p:spPr>
          <a:xfrm>
            <a:off x="548892" y="3686621"/>
            <a:ext cx="1963999" cy="276999"/>
          </a:xfrm>
          <a:prstGeom prst="rect">
            <a:avLst/>
          </a:prstGeom>
        </p:spPr>
        <p:txBody>
          <a:bodyPr wrap="none">
            <a:spAutoFit/>
          </a:bodyPr>
          <a:lstStyle/>
          <a:p>
            <a:r>
              <a:rPr lang="it-IT" sz="1200" b="1" dirty="0"/>
              <a:t>Core </a:t>
            </a:r>
            <a:r>
              <a:rPr lang="it-IT" sz="1200" b="1" dirty="0" err="1"/>
              <a:t>Corridor</a:t>
            </a:r>
            <a:r>
              <a:rPr lang="it-IT" sz="1200" b="1" dirty="0"/>
              <a:t> Reno-Alpi</a:t>
            </a:r>
          </a:p>
        </p:txBody>
      </p:sp>
      <p:sp>
        <p:nvSpPr>
          <p:cNvPr id="34" name="Rettangolo 33"/>
          <p:cNvSpPr/>
          <p:nvPr/>
        </p:nvSpPr>
        <p:spPr>
          <a:xfrm>
            <a:off x="3784343" y="758488"/>
            <a:ext cx="2005677" cy="276999"/>
          </a:xfrm>
          <a:prstGeom prst="rect">
            <a:avLst/>
          </a:prstGeom>
        </p:spPr>
        <p:txBody>
          <a:bodyPr wrap="none">
            <a:spAutoFit/>
          </a:bodyPr>
          <a:lstStyle/>
          <a:p>
            <a:r>
              <a:rPr lang="it-IT" sz="1200" b="1" dirty="0"/>
              <a:t>Core </a:t>
            </a:r>
            <a:r>
              <a:rPr lang="it-IT" sz="1200" b="1" dirty="0" err="1"/>
              <a:t>Corridor</a:t>
            </a:r>
            <a:r>
              <a:rPr lang="it-IT" sz="1200" b="1" dirty="0"/>
              <a:t> </a:t>
            </a:r>
            <a:r>
              <a:rPr lang="it-IT" sz="1200" b="1" dirty="0" err="1"/>
              <a:t>Scan-Med</a:t>
            </a:r>
            <a:r>
              <a:rPr lang="it-IT" sz="1200" b="1" dirty="0"/>
              <a:t> </a:t>
            </a:r>
          </a:p>
        </p:txBody>
      </p:sp>
    </p:spTree>
    <p:extLst>
      <p:ext uri="{BB962C8B-B14F-4D97-AF65-F5344CB8AC3E}">
        <p14:creationId xmlns:p14="http://schemas.microsoft.com/office/powerpoint/2010/main" val="29045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45" y="5235351"/>
            <a:ext cx="1006384" cy="75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itolo 1"/>
          <p:cNvSpPr>
            <a:spLocks noGrp="1"/>
          </p:cNvSpPr>
          <p:nvPr>
            <p:ph type="title"/>
          </p:nvPr>
        </p:nvSpPr>
        <p:spPr>
          <a:xfrm>
            <a:off x="-27297" y="1257890"/>
            <a:ext cx="8913813" cy="775626"/>
          </a:xfrm>
        </p:spPr>
        <p:txBody>
          <a:bodyPr wrap="square" lIns="108000">
            <a:noAutofit/>
          </a:bodyPr>
          <a:lstStyle/>
          <a:p>
            <a:r>
              <a:rPr lang="en-US" altLang="it-IT" dirty="0"/>
              <a:t>First things first</a:t>
            </a:r>
          </a:p>
        </p:txBody>
      </p:sp>
      <p:sp>
        <p:nvSpPr>
          <p:cNvPr id="3" name="Segnaposto contenuto 2"/>
          <p:cNvSpPr>
            <a:spLocks noGrp="1"/>
          </p:cNvSpPr>
          <p:nvPr>
            <p:ph idx="1"/>
          </p:nvPr>
        </p:nvSpPr>
        <p:spPr>
          <a:xfrm>
            <a:off x="1680687" y="2172474"/>
            <a:ext cx="7205829" cy="3955371"/>
          </a:xfrm>
        </p:spPr>
        <p:txBody>
          <a:bodyPr>
            <a:normAutofit fontScale="92500" lnSpcReduction="20000"/>
          </a:bodyPr>
          <a:lstStyle/>
          <a:p>
            <a:pPr marL="0" indent="0">
              <a:lnSpc>
                <a:spcPct val="200000"/>
              </a:lnSpc>
              <a:spcBef>
                <a:spcPts val="600"/>
              </a:spcBef>
              <a:spcAft>
                <a:spcPts val="600"/>
              </a:spcAft>
              <a:buFont typeface="Arial" charset="0"/>
              <a:buNone/>
              <a:defRPr/>
            </a:pPr>
            <a:r>
              <a:rPr lang="en-US" sz="2800" dirty="0">
                <a:solidFill>
                  <a:schemeClr val="bg1">
                    <a:lumMod val="50000"/>
                  </a:schemeClr>
                </a:solidFill>
              </a:rPr>
              <a:t>Paolo Bisogni</a:t>
            </a:r>
          </a:p>
          <a:p>
            <a:pPr>
              <a:lnSpc>
                <a:spcPct val="200000"/>
              </a:lnSpc>
              <a:spcBef>
                <a:spcPts val="600"/>
              </a:spcBef>
              <a:spcAft>
                <a:spcPts val="600"/>
              </a:spcAft>
              <a:defRPr/>
            </a:pPr>
            <a:r>
              <a:rPr lang="en-US" sz="1800" dirty="0">
                <a:solidFill>
                  <a:schemeClr val="bg1">
                    <a:lumMod val="50000"/>
                  </a:schemeClr>
                </a:solidFill>
              </a:rPr>
              <a:t>Management consultant</a:t>
            </a:r>
          </a:p>
          <a:p>
            <a:pPr>
              <a:lnSpc>
                <a:spcPct val="200000"/>
              </a:lnSpc>
              <a:spcBef>
                <a:spcPts val="600"/>
              </a:spcBef>
              <a:spcAft>
                <a:spcPts val="600"/>
              </a:spcAft>
              <a:defRPr/>
            </a:pPr>
            <a:r>
              <a:rPr lang="en-US" sz="1800" dirty="0">
                <a:solidFill>
                  <a:schemeClr val="bg1">
                    <a:lumMod val="50000"/>
                  </a:schemeClr>
                </a:solidFill>
              </a:rPr>
              <a:t>President of AILOG, Italian Logistics Association</a:t>
            </a:r>
          </a:p>
          <a:p>
            <a:pPr>
              <a:lnSpc>
                <a:spcPct val="200000"/>
              </a:lnSpc>
              <a:spcBef>
                <a:spcPts val="600"/>
              </a:spcBef>
              <a:spcAft>
                <a:spcPts val="600"/>
              </a:spcAft>
              <a:defRPr/>
            </a:pPr>
            <a:r>
              <a:rPr lang="en-US" sz="1800" dirty="0">
                <a:solidFill>
                  <a:schemeClr val="bg1">
                    <a:lumMod val="50000"/>
                  </a:schemeClr>
                </a:solidFill>
              </a:rPr>
              <a:t>President of ELA, European Logistics Association</a:t>
            </a:r>
          </a:p>
          <a:p>
            <a:pPr>
              <a:lnSpc>
                <a:spcPct val="200000"/>
              </a:lnSpc>
              <a:spcBef>
                <a:spcPts val="600"/>
              </a:spcBef>
              <a:spcAft>
                <a:spcPts val="600"/>
              </a:spcAft>
              <a:defRPr/>
            </a:pPr>
            <a:r>
              <a:rPr lang="en-US" sz="1800" dirty="0">
                <a:solidFill>
                  <a:schemeClr val="bg1">
                    <a:lumMod val="50000"/>
                  </a:schemeClr>
                </a:solidFill>
              </a:rPr>
              <a:t>Professor of  Supply Chain Management </a:t>
            </a:r>
          </a:p>
          <a:p>
            <a:pPr marL="0" indent="0">
              <a:lnSpc>
                <a:spcPct val="200000"/>
              </a:lnSpc>
              <a:spcBef>
                <a:spcPts val="0"/>
              </a:spcBef>
              <a:buNone/>
              <a:defRPr/>
            </a:pPr>
            <a:r>
              <a:rPr lang="en-US" sz="1800" dirty="0">
                <a:solidFill>
                  <a:schemeClr val="bg1">
                    <a:lumMod val="50000"/>
                  </a:schemeClr>
                </a:solidFill>
              </a:rPr>
              <a:t>	at  Catholic University of Milan</a:t>
            </a:r>
          </a:p>
        </p:txBody>
      </p:sp>
      <p:pic>
        <p:nvPicPr>
          <p:cNvPr id="5125" name="Immagine 3" descr="cfbebec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031" y="3143154"/>
            <a:ext cx="1573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logo ailog b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670" y="3782231"/>
            <a:ext cx="1355934" cy="60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9459" y="4501801"/>
            <a:ext cx="1124357" cy="616759"/>
          </a:xfrm>
          <a:prstGeom prst="rect">
            <a:avLst/>
          </a:prstGeom>
          <a:solidFill>
            <a:schemeClr val="accent3">
              <a:lumMod val="20000"/>
              <a:lumOff val="80000"/>
              <a:alpha val="94000"/>
            </a:schemeClr>
          </a:solidFill>
          <a:ln>
            <a:noFill/>
          </a:ln>
          <a:extLst/>
        </p:spPr>
      </p:pic>
    </p:spTree>
    <p:extLst>
      <p:ext uri="{BB962C8B-B14F-4D97-AF65-F5344CB8AC3E}">
        <p14:creationId xmlns:p14="http://schemas.microsoft.com/office/powerpoint/2010/main" val="167511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86275" y="129266"/>
            <a:ext cx="8231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eaLnBrk="0" hangingPunct="0"/>
            <a:r>
              <a:rPr lang="en-US" sz="2800" b="1" dirty="0">
                <a:solidFill>
                  <a:srgbClr val="002060"/>
                </a:solidFill>
                <a:latin typeface="+mj-lt"/>
                <a:ea typeface="+mj-ea"/>
                <a:cs typeface="+mj-cs"/>
              </a:rPr>
              <a:t>I TEN-T cargo Corridors in Italy and freight terminals</a:t>
            </a:r>
            <a:endParaRPr lang="en-GB" sz="2800" b="1" dirty="0">
              <a:solidFill>
                <a:srgbClr val="002060"/>
              </a:solidFill>
              <a:latin typeface="+mj-lt"/>
              <a:ea typeface="+mj-ea"/>
              <a:cs typeface="+mj-cs"/>
            </a:endParaRPr>
          </a:p>
        </p:txBody>
      </p:sp>
      <p:graphicFrame>
        <p:nvGraphicFramePr>
          <p:cNvPr id="35" name="Tabella 34"/>
          <p:cNvGraphicFramePr>
            <a:graphicFrameLocks noGrp="1"/>
          </p:cNvGraphicFramePr>
          <p:nvPr>
            <p:extLst>
              <p:ext uri="{D42A27DB-BD31-4B8C-83A1-F6EECF244321}">
                <p14:modId xmlns:p14="http://schemas.microsoft.com/office/powerpoint/2010/main" val="3821536533"/>
              </p:ext>
            </p:extLst>
          </p:nvPr>
        </p:nvGraphicFramePr>
        <p:xfrm>
          <a:off x="382709" y="993245"/>
          <a:ext cx="2763705" cy="3165473"/>
        </p:xfrm>
        <a:graphic>
          <a:graphicData uri="http://schemas.openxmlformats.org/drawingml/2006/table">
            <a:tbl>
              <a:tblPr/>
              <a:tblGrid>
                <a:gridCol w="2763705">
                  <a:extLst>
                    <a:ext uri="{9D8B030D-6E8A-4147-A177-3AD203B41FA5}">
                      <a16:colId xmlns:a16="http://schemas.microsoft.com/office/drawing/2014/main" val="20000"/>
                    </a:ext>
                  </a:extLst>
                </a:gridCol>
              </a:tblGrid>
              <a:tr h="478212">
                <a:tc>
                  <a:txBody>
                    <a:bodyPr/>
                    <a:lstStyle/>
                    <a:p>
                      <a:pPr algn="ctr" fontAlgn="ctr"/>
                      <a:r>
                        <a:rPr lang="it-IT" sz="1600" b="1" i="1" u="none" strike="noStrike" baseline="0" dirty="0">
                          <a:solidFill>
                            <a:schemeClr val="bg1"/>
                          </a:solidFill>
                          <a:latin typeface="Calibri" pitchFamily="34" charset="0"/>
                          <a:cs typeface="Calibri" pitchFamily="34" charset="0"/>
                        </a:rPr>
                        <a:t>INTERPORTI Prioritari</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MILANO</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65000"/>
                        <a:alpha val="31000"/>
                      </a:schemeClr>
                    </a:solidFill>
                  </a:tcPr>
                </a:tc>
                <a:extLst>
                  <a:ext uri="{0D108BD9-81ED-4DB2-BD59-A6C34878D82A}">
                    <a16:rowId xmlns:a16="http://schemas.microsoft.com/office/drawing/2014/main" val="10001"/>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VERONA QE</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10002"/>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NOVARA</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10003"/>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BRESCIA</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65000"/>
                        <a:alpha val="31000"/>
                      </a:schemeClr>
                    </a:solidFill>
                  </a:tcPr>
                </a:tc>
                <a:extLst>
                  <a:ext uri="{0D108BD9-81ED-4DB2-BD59-A6C34878D82A}">
                    <a16:rowId xmlns:a16="http://schemas.microsoft.com/office/drawing/2014/main" val="10004"/>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PADOVA</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10005"/>
                  </a:ext>
                </a:extLst>
              </a:tr>
              <a:tr h="334373">
                <a:tc>
                  <a:txBody>
                    <a:bodyPr/>
                    <a:lstStyle/>
                    <a:p>
                      <a:pPr algn="l" fontAlgn="ctr"/>
                      <a:r>
                        <a:rPr lang="it-IT" sz="1500" b="0" i="0" u="none" strike="noStrike" dirty="0">
                          <a:solidFill>
                            <a:schemeClr val="tx1"/>
                          </a:solidFill>
                          <a:latin typeface="Calibri" pitchFamily="34" charset="0"/>
                          <a:cs typeface="Calibri" pitchFamily="34" charset="0"/>
                        </a:rPr>
                        <a:t>MODENA</a:t>
                      </a:r>
                      <a:r>
                        <a:rPr lang="it-IT" sz="1500" b="0" i="0" u="none" strike="noStrike" baseline="0" dirty="0">
                          <a:solidFill>
                            <a:schemeClr val="tx1"/>
                          </a:solidFill>
                          <a:latin typeface="Calibri" pitchFamily="34" charset="0"/>
                          <a:cs typeface="Calibri" pitchFamily="34" charset="0"/>
                        </a:rPr>
                        <a:t>  MARZAGLIA</a:t>
                      </a:r>
                      <a:endParaRPr lang="it-IT" sz="1500" b="0" i="0" u="none" strike="noStrike" dirty="0">
                        <a:solidFill>
                          <a:schemeClr val="tx1"/>
                        </a:solidFill>
                        <a:latin typeface="Calibri" pitchFamily="34" charset="0"/>
                        <a:cs typeface="Calibri" pitchFamily="34" charset="0"/>
                      </a:endParaRP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65000"/>
                        <a:alpha val="31000"/>
                      </a:schemeClr>
                    </a:solidFill>
                  </a:tcPr>
                </a:tc>
                <a:extLst>
                  <a:ext uri="{0D108BD9-81ED-4DB2-BD59-A6C34878D82A}">
                    <a16:rowId xmlns:a16="http://schemas.microsoft.com/office/drawing/2014/main" val="10006"/>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POMEZIA</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10007"/>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MARCIANISE</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65000"/>
                        <a:alpha val="31000"/>
                      </a:schemeClr>
                    </a:solidFill>
                  </a:tcPr>
                </a:tc>
                <a:extLst>
                  <a:ext uri="{0D108BD9-81ED-4DB2-BD59-A6C34878D82A}">
                    <a16:rowId xmlns:a16="http://schemas.microsoft.com/office/drawing/2014/main" val="10008"/>
                  </a:ext>
                </a:extLst>
              </a:tr>
              <a:tr h="294111">
                <a:tc>
                  <a:txBody>
                    <a:bodyPr/>
                    <a:lstStyle/>
                    <a:p>
                      <a:pPr algn="l" fontAlgn="ctr"/>
                      <a:r>
                        <a:rPr lang="it-IT" sz="1500" b="0" i="0" u="none" strike="noStrike" dirty="0">
                          <a:solidFill>
                            <a:schemeClr val="tx1"/>
                          </a:solidFill>
                          <a:latin typeface="Calibri" pitchFamily="34" charset="0"/>
                          <a:cs typeface="Calibri" pitchFamily="34" charset="0"/>
                        </a:rPr>
                        <a:t>BARI</a:t>
                      </a:r>
                    </a:p>
                  </a:txBody>
                  <a:tcPr marL="8183" marR="8183" marT="755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10009"/>
                  </a:ext>
                </a:extLst>
              </a:tr>
            </a:tbl>
          </a:graphicData>
        </a:graphic>
      </p:graphicFrame>
      <p:sp>
        <p:nvSpPr>
          <p:cNvPr id="36" name="Rettangolo arrotondato 35"/>
          <p:cNvSpPr/>
          <p:nvPr/>
        </p:nvSpPr>
        <p:spPr bwMode="auto">
          <a:xfrm>
            <a:off x="71426" y="4560871"/>
            <a:ext cx="3967174" cy="1191816"/>
          </a:xfrm>
          <a:prstGeom prst="roundRect">
            <a:avLst/>
          </a:prstGeom>
          <a:solidFill>
            <a:schemeClr val="bg1">
              <a:lumMod val="65000"/>
            </a:schemeClr>
          </a:solidFill>
          <a:ln w="9525" algn="ctr">
            <a:solidFill>
              <a:schemeClr val="bg1"/>
            </a:solidFill>
            <a:miter lim="800000"/>
            <a:headEnd/>
            <a:tailEnd/>
          </a:ln>
          <a:effectLst/>
        </p:spPr>
        <p:txBody>
          <a:bodyPr wrap="square" lIns="0" tIns="0" rIns="0" bIns="0" anchor="ctr">
            <a:spAutoFit/>
          </a:bodyPr>
          <a:lstStyle/>
          <a:p>
            <a:pPr marL="212276" indent="-212276" algn="just">
              <a:defRPr/>
            </a:pPr>
            <a:r>
              <a:rPr lang="it-IT" sz="1400" b="1" dirty="0">
                <a:solidFill>
                  <a:srgbClr val="FFFFFF"/>
                </a:solidFill>
                <a:latin typeface="Calibri" pitchFamily="34" charset="0"/>
                <a:sym typeface="Wingdings" pitchFamily="2" charset="2"/>
              </a:rPr>
              <a:t></a:t>
            </a:r>
            <a:r>
              <a:rPr lang="it-IT" sz="1400" b="1" dirty="0">
                <a:solidFill>
                  <a:srgbClr val="FFFFFF"/>
                </a:solidFill>
                <a:latin typeface="Calibri" pitchFamily="34" charset="0"/>
              </a:rPr>
              <a:t>La Rete TEN –T  complessiva è circa 10.200 km, che corrisponde a circa il 60% della rete RFI</a:t>
            </a:r>
          </a:p>
          <a:p>
            <a:pPr marL="212276" indent="-212276" algn="just">
              <a:defRPr/>
            </a:pPr>
            <a:endParaRPr lang="it-IT" sz="1400" b="1" dirty="0">
              <a:solidFill>
                <a:srgbClr val="FFFFFF"/>
              </a:solidFill>
              <a:latin typeface="Calibri" pitchFamily="34" charset="0"/>
            </a:endParaRPr>
          </a:p>
          <a:p>
            <a:pPr marL="212276" indent="-212276" algn="just">
              <a:tabLst>
                <a:tab pos="212276" algn="l"/>
              </a:tabLst>
              <a:defRPr/>
            </a:pPr>
            <a:r>
              <a:rPr lang="it-IT" sz="1400" b="1" dirty="0">
                <a:solidFill>
                  <a:srgbClr val="FFFFFF"/>
                </a:solidFill>
                <a:latin typeface="Calibri" pitchFamily="34" charset="0"/>
                <a:sym typeface="Wingdings" pitchFamily="2" charset="2"/>
              </a:rPr>
              <a:t></a:t>
            </a:r>
            <a:r>
              <a:rPr lang="it-IT" sz="1400" b="1" dirty="0">
                <a:solidFill>
                  <a:srgbClr val="FFFFFF"/>
                </a:solidFill>
                <a:latin typeface="Calibri" pitchFamily="34" charset="0"/>
              </a:rPr>
              <a:t>La Rete TEN-T Core Merci è circa 5.000 km, che corrisponde a circa il 30% della rete RFI</a:t>
            </a:r>
          </a:p>
        </p:txBody>
      </p:sp>
      <p:pic>
        <p:nvPicPr>
          <p:cNvPr id="37" name="Immagine 7" descr="terminali.jpg"/>
          <p:cNvPicPr>
            <a:picLocks noChangeAspect="1"/>
          </p:cNvPicPr>
          <p:nvPr/>
        </p:nvPicPr>
        <p:blipFill>
          <a:blip r:embed="rId2" cstate="print"/>
          <a:srcRect/>
          <a:stretch>
            <a:fillRect/>
          </a:stretch>
        </p:blipFill>
        <p:spPr bwMode="auto">
          <a:xfrm>
            <a:off x="4160113" y="790506"/>
            <a:ext cx="4985220" cy="5246227"/>
          </a:xfrm>
          <a:prstGeom prst="rect">
            <a:avLst/>
          </a:prstGeom>
          <a:noFill/>
          <a:ln w="9525">
            <a:noFill/>
            <a:miter lim="800000"/>
            <a:headEnd/>
            <a:tailEnd/>
          </a:ln>
        </p:spPr>
      </p:pic>
    </p:spTree>
    <p:extLst>
      <p:ext uri="{BB962C8B-B14F-4D97-AF65-F5344CB8AC3E}">
        <p14:creationId xmlns:p14="http://schemas.microsoft.com/office/powerpoint/2010/main" val="383322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914398" y="209697"/>
            <a:ext cx="8229600" cy="954107"/>
          </a:xfrm>
          <a:noFill/>
          <a:ln>
            <a:noFill/>
          </a:ln>
        </p:spPr>
        <p:txBody>
          <a:bodyPr vert="horz" wrap="square" lIns="91440" tIns="45720" rIns="91440" bIns="45720" numCol="1" anchor="ctr" anchorCtr="0" compatLnSpc="1">
            <a:prstTxWarp prst="textNoShape">
              <a:avLst/>
            </a:prstTxWarp>
            <a:spAutoFit/>
          </a:bodyPr>
          <a:lstStyle/>
          <a:p>
            <a:pPr algn="l"/>
            <a:r>
              <a:rPr lang="en-US" sz="2800" dirty="0">
                <a:solidFill>
                  <a:srgbClr val="002060"/>
                </a:solidFill>
              </a:rPr>
              <a:t>The challenge in the </a:t>
            </a:r>
            <a:r>
              <a:rPr lang="it-IT" sz="2800" dirty="0">
                <a:solidFill>
                  <a:srgbClr val="002060"/>
                </a:solidFill>
              </a:rPr>
              <a:t> </a:t>
            </a:r>
            <a:r>
              <a:rPr lang="it-IT" sz="2800" dirty="0" err="1">
                <a:solidFill>
                  <a:srgbClr val="002060"/>
                </a:solidFill>
              </a:rPr>
              <a:t>Corridors</a:t>
            </a:r>
            <a:r>
              <a:rPr lang="it-IT" sz="2800" dirty="0">
                <a:solidFill>
                  <a:srgbClr val="002060"/>
                </a:solidFill>
              </a:rPr>
              <a:t>: l</a:t>
            </a:r>
            <a:r>
              <a:rPr lang="en-US" sz="2800" dirty="0">
                <a:solidFill>
                  <a:srgbClr val="002060"/>
                </a:solidFill>
              </a:rPr>
              <a:t>onger</a:t>
            </a:r>
            <a:r>
              <a:rPr lang="it-IT" sz="2800" dirty="0">
                <a:solidFill>
                  <a:srgbClr val="002060"/>
                </a:solidFill>
              </a:rPr>
              <a:t>, </a:t>
            </a:r>
            <a:r>
              <a:rPr lang="en-US" sz="2800" dirty="0">
                <a:solidFill>
                  <a:srgbClr val="002060"/>
                </a:solidFill>
              </a:rPr>
              <a:t>heavier and taller trains</a:t>
            </a:r>
            <a:r>
              <a:rPr lang="it-IT" sz="2800" dirty="0">
                <a:solidFill>
                  <a:srgbClr val="002060"/>
                </a:solidFill>
              </a:rPr>
              <a:t> </a:t>
            </a: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355" y="1654969"/>
            <a:ext cx="7794124" cy="4748558"/>
          </a:xfrm>
          <a:prstGeom prst="rect">
            <a:avLst/>
          </a:prstGeom>
        </p:spPr>
      </p:pic>
    </p:spTree>
    <p:extLst>
      <p:ext uri="{BB962C8B-B14F-4D97-AF65-F5344CB8AC3E}">
        <p14:creationId xmlns:p14="http://schemas.microsoft.com/office/powerpoint/2010/main" val="224833500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8996" y="115582"/>
            <a:ext cx="8229600" cy="523220"/>
          </a:xfrm>
          <a:noFill/>
          <a:ln>
            <a:noFill/>
          </a:ln>
        </p:spPr>
        <p:txBody>
          <a:bodyPr vert="horz" wrap="square" lIns="91440" tIns="45720" rIns="91440" bIns="45720" numCol="1" anchor="ctr" anchorCtr="0" compatLnSpc="1">
            <a:prstTxWarp prst="textNoShape">
              <a:avLst/>
            </a:prstTxWarp>
            <a:spAutoFit/>
          </a:bodyPr>
          <a:lstStyle/>
          <a:p>
            <a:pPr algn="l"/>
            <a:r>
              <a:rPr lang="it-IT" sz="2800" dirty="0">
                <a:solidFill>
                  <a:srgbClr val="002060"/>
                </a:solidFill>
              </a:rPr>
              <a:t>Strategia Terminal: </a:t>
            </a:r>
            <a:r>
              <a:rPr lang="en-US" sz="2800" dirty="0">
                <a:solidFill>
                  <a:srgbClr val="002060"/>
                </a:solidFill>
              </a:rPr>
              <a:t>few but good</a:t>
            </a:r>
            <a:endParaRPr lang="it-IT" sz="2800" dirty="0">
              <a:solidFill>
                <a:srgbClr val="002060"/>
              </a:solidFill>
            </a:endParaRPr>
          </a:p>
        </p:txBody>
      </p:sp>
      <p:pic>
        <p:nvPicPr>
          <p:cNvPr id="3" name="Immagine 2"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12" y="899550"/>
            <a:ext cx="8202303" cy="5098310"/>
          </a:xfrm>
          <a:prstGeom prst="rect">
            <a:avLst/>
          </a:prstGeom>
        </p:spPr>
      </p:pic>
    </p:spTree>
    <p:extLst>
      <p:ext uri="{BB962C8B-B14F-4D97-AF65-F5344CB8AC3E}">
        <p14:creationId xmlns:p14="http://schemas.microsoft.com/office/powerpoint/2010/main" val="274205558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130" y="2622052"/>
            <a:ext cx="8229600" cy="830997"/>
          </a:xfrm>
        </p:spPr>
        <p:txBody>
          <a:bodyPr/>
          <a:lstStyle/>
          <a:p>
            <a:r>
              <a:rPr lang="it-IT" dirty="0" err="1">
                <a:solidFill>
                  <a:srgbClr val="002060"/>
                </a:solidFill>
              </a:rPr>
              <a:t>Conclusion</a:t>
            </a:r>
            <a:r>
              <a:rPr lang="en-US" dirty="0">
                <a:solidFill>
                  <a:srgbClr val="002060"/>
                </a:solidFill>
              </a:rPr>
              <a:t>s</a:t>
            </a:r>
            <a:endParaRPr lang="it-IT" dirty="0">
              <a:solidFill>
                <a:srgbClr val="002060"/>
              </a:solidFill>
            </a:endParaRPr>
          </a:p>
        </p:txBody>
      </p:sp>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33</a:t>
            </a:fld>
            <a:endParaRPr lang="it-IT" dirty="0"/>
          </a:p>
        </p:txBody>
      </p:sp>
    </p:spTree>
    <p:extLst>
      <p:ext uri="{BB962C8B-B14F-4D97-AF65-F5344CB8AC3E}">
        <p14:creationId xmlns:p14="http://schemas.microsoft.com/office/powerpoint/2010/main" val="296913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114627"/>
            <a:ext cx="8229600" cy="5232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a:r>
              <a:rPr lang="it-IT" sz="2800" dirty="0">
                <a:solidFill>
                  <a:srgbClr val="002060"/>
                </a:solidFill>
              </a:rPr>
              <a:t>Ranking PIL pro capite </a:t>
            </a:r>
            <a:r>
              <a:rPr lang="en-US" sz="2000" dirty="0">
                <a:solidFill>
                  <a:srgbClr val="002060"/>
                </a:solidFill>
              </a:rPr>
              <a:t>source</a:t>
            </a:r>
            <a:r>
              <a:rPr lang="it-IT" sz="2000" dirty="0">
                <a:solidFill>
                  <a:srgbClr val="002060"/>
                </a:solidFill>
              </a:rPr>
              <a:t>: </a:t>
            </a:r>
            <a:r>
              <a:rPr lang="en-US" sz="2000" dirty="0">
                <a:solidFill>
                  <a:srgbClr val="002060"/>
                </a:solidFill>
              </a:rPr>
              <a:t>International Monetary </a:t>
            </a:r>
            <a:r>
              <a:rPr lang="it-IT" sz="2000" dirty="0">
                <a:solidFill>
                  <a:srgbClr val="002060"/>
                </a:solidFill>
              </a:rPr>
              <a:t>F</a:t>
            </a:r>
            <a:r>
              <a:rPr lang="en-US" sz="2000" dirty="0">
                <a:solidFill>
                  <a:srgbClr val="002060"/>
                </a:solidFill>
              </a:rPr>
              <a:t>u</a:t>
            </a:r>
            <a:r>
              <a:rPr lang="it-IT" sz="2000" dirty="0">
                <a:solidFill>
                  <a:srgbClr val="002060"/>
                </a:solidFill>
              </a:rPr>
              <a:t>n</a:t>
            </a:r>
            <a:r>
              <a:rPr lang="en-US" sz="2000" dirty="0">
                <a:solidFill>
                  <a:srgbClr val="002060"/>
                </a:solidFill>
              </a:rPr>
              <a:t>d</a:t>
            </a:r>
            <a:endParaRPr lang="it-IT" sz="2000" dirty="0">
              <a:solidFill>
                <a:srgbClr val="002060"/>
              </a:solidFill>
            </a:endParaRPr>
          </a:p>
        </p:txBody>
      </p:sp>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34</a:t>
            </a:fld>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0" y="1243384"/>
            <a:ext cx="9000000" cy="442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328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500" y="114627"/>
            <a:ext cx="8229600" cy="5232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a:r>
              <a:rPr lang="en-US" sz="2800" dirty="0">
                <a:solidFill>
                  <a:srgbClr val="002060"/>
                </a:solidFill>
              </a:rPr>
              <a:t>Some important remarks</a:t>
            </a:r>
            <a:endParaRPr lang="it-IT" sz="2800" dirty="0">
              <a:solidFill>
                <a:srgbClr val="002060"/>
              </a:solidFill>
            </a:endParaRPr>
          </a:p>
        </p:txBody>
      </p:sp>
      <p:sp>
        <p:nvSpPr>
          <p:cNvPr id="3" name="Segnaposto contenuto 2"/>
          <p:cNvSpPr>
            <a:spLocks noGrp="1"/>
          </p:cNvSpPr>
          <p:nvPr>
            <p:ph sz="half" idx="2"/>
          </p:nvPr>
        </p:nvSpPr>
        <p:spPr>
          <a:xfrm>
            <a:off x="457200" y="1268761"/>
            <a:ext cx="8229600" cy="3456384"/>
          </a:xfrm>
        </p:spPr>
        <p:txBody>
          <a:bodyPr>
            <a:normAutofit fontScale="92500"/>
          </a:bodyPr>
          <a:lstStyle/>
          <a:p>
            <a:r>
              <a:rPr lang="en-US" dirty="0"/>
              <a:t>There is a close correlation between logistics competences and infrastructures and competitive positioning on the global market </a:t>
            </a:r>
          </a:p>
          <a:p>
            <a:r>
              <a:rPr lang="en-US" dirty="0"/>
              <a:t>There is a positive correlation between infrastucture (network) investments and node investments leading to local developement</a:t>
            </a:r>
          </a:p>
          <a:p>
            <a:r>
              <a:rPr lang="en-US" dirty="0"/>
              <a:t>Infrastructure investments have positive returns on the local economy </a:t>
            </a:r>
            <a:r>
              <a:rPr lang="it-IT" dirty="0"/>
              <a:t> (</a:t>
            </a:r>
            <a:r>
              <a:rPr lang="it-IT" i="1" dirty="0" err="1"/>
              <a:t>geographic</a:t>
            </a:r>
            <a:r>
              <a:rPr lang="it-IT" i="1" dirty="0"/>
              <a:t> </a:t>
            </a:r>
            <a:r>
              <a:rPr lang="it-IT" i="1" dirty="0" err="1"/>
              <a:t>spillover</a:t>
            </a:r>
            <a:r>
              <a:rPr lang="it-IT" dirty="0"/>
              <a:t>), </a:t>
            </a:r>
            <a:r>
              <a:rPr lang="en-US" dirty="0"/>
              <a:t>provided that both competences and services are present locally *</a:t>
            </a:r>
          </a:p>
        </p:txBody>
      </p:sp>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35</a:t>
            </a:fld>
            <a:endParaRPr lang="it-IT" dirty="0"/>
          </a:p>
        </p:txBody>
      </p:sp>
      <p:sp>
        <p:nvSpPr>
          <p:cNvPr id="5" name="CasellaDiTesto 4"/>
          <p:cNvSpPr txBox="1"/>
          <p:nvPr/>
        </p:nvSpPr>
        <p:spPr>
          <a:xfrm>
            <a:off x="611561" y="4851737"/>
            <a:ext cx="8280920" cy="954107"/>
          </a:xfrm>
          <a:prstGeom prst="rect">
            <a:avLst/>
          </a:prstGeom>
          <a:noFill/>
        </p:spPr>
        <p:txBody>
          <a:bodyPr wrap="square" rtlCol="0">
            <a:spAutoFit/>
          </a:bodyPr>
          <a:lstStyle/>
          <a:p>
            <a:r>
              <a:rPr lang="it-IT" sz="1400" dirty="0"/>
              <a:t>* Per letteratura scientifica sul tema della </a:t>
            </a:r>
            <a:r>
              <a:rPr lang="it-IT" sz="1400" i="1" dirty="0" err="1"/>
              <a:t>geographic</a:t>
            </a:r>
            <a:r>
              <a:rPr lang="it-IT" sz="1400" i="1" dirty="0"/>
              <a:t> </a:t>
            </a:r>
            <a:r>
              <a:rPr lang="it-IT" sz="1400" i="1" dirty="0" err="1"/>
              <a:t>spillover</a:t>
            </a:r>
            <a:r>
              <a:rPr lang="it-IT" sz="1400" dirty="0"/>
              <a:t>, vedi Arbia </a:t>
            </a:r>
            <a:r>
              <a:rPr lang="it-IT" sz="1400" i="1" dirty="0"/>
              <a:t>et al</a:t>
            </a:r>
            <a:r>
              <a:rPr lang="it-IT" sz="1400" dirty="0"/>
              <a:t>. (2008), </a:t>
            </a:r>
            <a:r>
              <a:rPr lang="en-US" sz="1400" dirty="0"/>
              <a:t>SAJARATTANOCHOTE S. and POON J. P. H. Multinationals, geographical spillovers, and regional development in Thailand, Regional Studies 2009; </a:t>
            </a:r>
            <a:r>
              <a:rPr lang="en-US" sz="1400" dirty="0" err="1"/>
              <a:t>Brasili</a:t>
            </a:r>
            <a:r>
              <a:rPr lang="en-US" sz="1400" dirty="0"/>
              <a:t>, Bruno, </a:t>
            </a:r>
            <a:r>
              <a:rPr lang="en-US" sz="1400" dirty="0" err="1"/>
              <a:t>Saguatti</a:t>
            </a:r>
            <a:r>
              <a:rPr lang="en-US" sz="1400" dirty="0"/>
              <a:t>. A Spatial Econometric Approach To </a:t>
            </a:r>
            <a:r>
              <a:rPr lang="en-US" sz="1400" dirty="0" err="1"/>
              <a:t>Eu</a:t>
            </a:r>
            <a:r>
              <a:rPr lang="en-US" sz="1400" dirty="0"/>
              <a:t> Regional Disparities Between Economic </a:t>
            </a:r>
            <a:r>
              <a:rPr lang="en-US" sz="1400"/>
              <a:t>And Geographical Periphery</a:t>
            </a:r>
            <a:endParaRPr lang="it-IT" sz="1400" dirty="0"/>
          </a:p>
        </p:txBody>
      </p:sp>
    </p:spTree>
    <p:extLst>
      <p:ext uri="{BB962C8B-B14F-4D97-AF65-F5344CB8AC3E}">
        <p14:creationId xmlns:p14="http://schemas.microsoft.com/office/powerpoint/2010/main" val="245893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114627"/>
            <a:ext cx="8121366" cy="5232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a:r>
              <a:rPr lang="it-IT" sz="2800" dirty="0">
                <a:solidFill>
                  <a:srgbClr val="002060"/>
                </a:solidFill>
              </a:rPr>
              <a:t>In sintesi</a:t>
            </a:r>
          </a:p>
        </p:txBody>
      </p:sp>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36</a:t>
            </a:fld>
            <a:endParaRPr lang="it-IT"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04888"/>
            <a:ext cx="82486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988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114627"/>
            <a:ext cx="8121366" cy="5232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a:r>
              <a:rPr lang="it-IT" sz="2800" dirty="0">
                <a:solidFill>
                  <a:srgbClr val="002060"/>
                </a:solidFill>
              </a:rPr>
              <a:t>In </a:t>
            </a:r>
            <a:r>
              <a:rPr lang="en-US" sz="2800" dirty="0">
                <a:solidFill>
                  <a:srgbClr val="002060"/>
                </a:solidFill>
              </a:rPr>
              <a:t>a nutshell</a:t>
            </a:r>
            <a:endParaRPr lang="it-IT" sz="2800" dirty="0">
              <a:solidFill>
                <a:srgbClr val="002060"/>
              </a:solidFill>
            </a:endParaRPr>
          </a:p>
        </p:txBody>
      </p:sp>
      <p:sp>
        <p:nvSpPr>
          <p:cNvPr id="3" name="Segnaposto contenuto 2"/>
          <p:cNvSpPr>
            <a:spLocks noGrp="1"/>
          </p:cNvSpPr>
          <p:nvPr>
            <p:ph sz="half" idx="2"/>
          </p:nvPr>
        </p:nvSpPr>
        <p:spPr>
          <a:xfrm>
            <a:off x="457200" y="1282890"/>
            <a:ext cx="8229600" cy="4843273"/>
          </a:xfrm>
        </p:spPr>
        <p:txBody>
          <a:bodyPr/>
          <a:lstStyle/>
          <a:p>
            <a:pPr marL="0" indent="0">
              <a:buNone/>
            </a:pPr>
            <a:r>
              <a:rPr lang="en-US" dirty="0"/>
              <a:t>Ha</a:t>
            </a:r>
            <a:r>
              <a:rPr lang="it-IT" dirty="0" err="1"/>
              <a:t>mburg</a:t>
            </a:r>
            <a:r>
              <a:rPr lang="it-IT" dirty="0"/>
              <a:t>, Rotterdam </a:t>
            </a:r>
            <a:r>
              <a:rPr lang="en-US" dirty="0"/>
              <a:t>and</a:t>
            </a:r>
            <a:r>
              <a:rPr lang="it-IT" dirty="0"/>
              <a:t> An</a:t>
            </a:r>
            <a:r>
              <a:rPr lang="en-US" dirty="0"/>
              <a:t>twerp</a:t>
            </a:r>
            <a:r>
              <a:rPr lang="it-IT" dirty="0"/>
              <a:t> </a:t>
            </a:r>
          </a:p>
          <a:p>
            <a:r>
              <a:rPr lang="it-IT" dirty="0"/>
              <a:t>Local</a:t>
            </a:r>
            <a:r>
              <a:rPr lang="en-US" dirty="0"/>
              <a:t> developement</a:t>
            </a:r>
            <a:r>
              <a:rPr lang="it-IT" dirty="0"/>
              <a:t> </a:t>
            </a:r>
          </a:p>
          <a:p>
            <a:r>
              <a:rPr lang="en-US" dirty="0"/>
              <a:t>Integrated approach</a:t>
            </a:r>
            <a:r>
              <a:rPr lang="it-IT" dirty="0"/>
              <a:t>: </a:t>
            </a:r>
            <a:r>
              <a:rPr lang="en-US" dirty="0"/>
              <a:t>managing a manifold of infrastructures sharing coomon objectives</a:t>
            </a:r>
            <a:endParaRPr lang="it-IT" dirty="0"/>
          </a:p>
          <a:p>
            <a:r>
              <a:rPr lang="en-US" dirty="0"/>
              <a:t>Territorial development</a:t>
            </a:r>
            <a:endParaRPr lang="it-IT" dirty="0"/>
          </a:p>
          <a:p>
            <a:r>
              <a:rPr lang="en-US"/>
              <a:t>Strong managerial culture</a:t>
            </a:r>
            <a:r>
              <a:rPr lang="it-IT"/>
              <a:t> </a:t>
            </a:r>
            <a:endParaRPr lang="it-IT" dirty="0"/>
          </a:p>
        </p:txBody>
      </p:sp>
      <p:sp>
        <p:nvSpPr>
          <p:cNvPr id="4" name="Segnaposto numero diapositiva 3"/>
          <p:cNvSpPr>
            <a:spLocks noGrp="1"/>
          </p:cNvSpPr>
          <p:nvPr>
            <p:ph type="sldNum" sz="quarter" idx="10"/>
          </p:nvPr>
        </p:nvSpPr>
        <p:spPr/>
        <p:txBody>
          <a:bodyPr/>
          <a:lstStyle/>
          <a:p>
            <a:pPr>
              <a:defRPr/>
            </a:pPr>
            <a:fld id="{AA9C6893-1F18-4444-A6B9-39D61BDF2EA1}" type="slidenum">
              <a:rPr lang="it-IT" smtClean="0"/>
              <a:pPr>
                <a:defRPr/>
              </a:pPr>
              <a:t>37</a:t>
            </a:fld>
            <a:endParaRPr lang="it-IT" dirty="0"/>
          </a:p>
        </p:txBody>
      </p:sp>
    </p:spTree>
    <p:extLst>
      <p:ext uri="{BB962C8B-B14F-4D97-AF65-F5344CB8AC3E}">
        <p14:creationId xmlns:p14="http://schemas.microsoft.com/office/powerpoint/2010/main" val="3975558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Contact us</a:t>
            </a:r>
          </a:p>
        </p:txBody>
      </p:sp>
      <p:sp>
        <p:nvSpPr>
          <p:cNvPr id="7" name="Content Placeholder 6"/>
          <p:cNvSpPr>
            <a:spLocks noGrp="1"/>
          </p:cNvSpPr>
          <p:nvPr>
            <p:ph idx="1"/>
          </p:nvPr>
        </p:nvSpPr>
        <p:spPr>
          <a:xfrm>
            <a:off x="1707983" y="3797905"/>
            <a:ext cx="7205829" cy="2468424"/>
          </a:xfrm>
        </p:spPr>
        <p:txBody>
          <a:bodyPr/>
          <a:lstStyle/>
          <a:p>
            <a:pPr marL="0" indent="0" algn="r">
              <a:lnSpc>
                <a:spcPct val="50000"/>
              </a:lnSpc>
              <a:buNone/>
            </a:pPr>
            <a:r>
              <a:rPr lang="en-GB" dirty="0"/>
              <a:t>European Logistics Association</a:t>
            </a:r>
          </a:p>
          <a:p>
            <a:pPr marL="0" indent="0" algn="r">
              <a:lnSpc>
                <a:spcPct val="50000"/>
              </a:lnSpc>
              <a:buNone/>
            </a:pPr>
            <a:r>
              <a:rPr lang="en-GB" dirty="0">
                <a:hlinkClick r:id="rId2"/>
              </a:rPr>
              <a:t>www.elalog.org</a:t>
            </a:r>
            <a:endParaRPr lang="en-GB" dirty="0"/>
          </a:p>
          <a:p>
            <a:pPr marL="0" indent="0" algn="r">
              <a:lnSpc>
                <a:spcPct val="50000"/>
              </a:lnSpc>
              <a:buNone/>
            </a:pPr>
            <a:r>
              <a:rPr lang="en-GB" dirty="0"/>
              <a:t>Nicole Geerkens</a:t>
            </a:r>
          </a:p>
          <a:p>
            <a:pPr marL="0" indent="0" algn="r">
              <a:lnSpc>
                <a:spcPct val="50000"/>
              </a:lnSpc>
              <a:buNone/>
            </a:pPr>
            <a:r>
              <a:rPr lang="en-GB" dirty="0"/>
              <a:t>Executive Officer</a:t>
            </a:r>
          </a:p>
          <a:p>
            <a:pPr marL="0" indent="0" algn="r">
              <a:lnSpc>
                <a:spcPct val="50000"/>
              </a:lnSpc>
              <a:buNone/>
            </a:pPr>
            <a:r>
              <a:rPr lang="en-GB" dirty="0" err="1"/>
              <a:t>nicole.geerkens@elalog.org</a:t>
            </a:r>
            <a:endParaRPr lang="en-GB" dirty="0"/>
          </a:p>
        </p:txBody>
      </p:sp>
      <p:sp>
        <p:nvSpPr>
          <p:cNvPr id="5" name="Footer Placeholder 4"/>
          <p:cNvSpPr>
            <a:spLocks noGrp="1"/>
          </p:cNvSpPr>
          <p:nvPr>
            <p:ph type="ftr" sz="quarter" idx="11"/>
          </p:nvPr>
        </p:nvSpPr>
        <p:spPr/>
        <p:txBody>
          <a:bodyPr/>
          <a:lstStyle/>
          <a:p>
            <a:r>
              <a:rPr lang="en-US"/>
              <a:t>www.elalog.org</a:t>
            </a:r>
            <a:endParaRPr lang="en-US" dirty="0"/>
          </a:p>
        </p:txBody>
      </p:sp>
    </p:spTree>
    <p:extLst>
      <p:ext uri="{BB962C8B-B14F-4D97-AF65-F5344CB8AC3E}">
        <p14:creationId xmlns:p14="http://schemas.microsoft.com/office/powerpoint/2010/main" val="3384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ELA</a:t>
            </a:r>
          </a:p>
        </p:txBody>
      </p:sp>
      <p:sp>
        <p:nvSpPr>
          <p:cNvPr id="3" name="Content Placeholder 2"/>
          <p:cNvSpPr>
            <a:spLocks noGrp="1"/>
          </p:cNvSpPr>
          <p:nvPr>
            <p:ph idx="1"/>
          </p:nvPr>
        </p:nvSpPr>
        <p:spPr/>
        <p:txBody>
          <a:bodyPr/>
          <a:lstStyle/>
          <a:p>
            <a:r>
              <a:rPr lang="en-US" dirty="0"/>
              <a:t>International not for profit organization</a:t>
            </a:r>
          </a:p>
          <a:p>
            <a:r>
              <a:rPr lang="en-US" dirty="0"/>
              <a:t>Established in 1984</a:t>
            </a:r>
          </a:p>
          <a:p>
            <a:r>
              <a:rPr lang="en-US" dirty="0"/>
              <a:t>European Federation of National Logistics Associations</a:t>
            </a:r>
          </a:p>
          <a:p>
            <a:r>
              <a:rPr lang="en-US" dirty="0"/>
              <a:t>Covering most of the European countries</a:t>
            </a:r>
          </a:p>
          <a:p>
            <a:r>
              <a:rPr lang="en-US" dirty="0"/>
              <a:t>Reaching about 50.000 logistics professionals</a:t>
            </a:r>
          </a:p>
        </p:txBody>
      </p:sp>
      <p:sp>
        <p:nvSpPr>
          <p:cNvPr id="4" name="Footer Placeholder 3"/>
          <p:cNvSpPr>
            <a:spLocks noGrp="1"/>
          </p:cNvSpPr>
          <p:nvPr>
            <p:ph type="ftr" sz="quarter" idx="11"/>
          </p:nvPr>
        </p:nvSpPr>
        <p:spPr/>
        <p:txBody>
          <a:bodyPr/>
          <a:lstStyle/>
          <a:p>
            <a:r>
              <a:rPr lang="en-US"/>
              <a:t>www.elalog.org</a:t>
            </a:r>
          </a:p>
        </p:txBody>
      </p:sp>
    </p:spTree>
    <p:extLst>
      <p:ext uri="{BB962C8B-B14F-4D97-AF65-F5344CB8AC3E}">
        <p14:creationId xmlns:p14="http://schemas.microsoft.com/office/powerpoint/2010/main" val="338167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Members</a:t>
            </a:r>
          </a:p>
        </p:txBody>
      </p:sp>
      <p:sp>
        <p:nvSpPr>
          <p:cNvPr id="3" name="Tijdelijke aanduiding voor inhoud 2"/>
          <p:cNvSpPr>
            <a:spLocks noGrp="1"/>
          </p:cNvSpPr>
          <p:nvPr>
            <p:ph idx="1"/>
          </p:nvPr>
        </p:nvSpPr>
        <p:spPr>
          <a:xfrm>
            <a:off x="1707983" y="2038256"/>
            <a:ext cx="7205829" cy="4625330"/>
          </a:xfrm>
        </p:spPr>
        <p:txBody>
          <a:bodyPr numCol="3">
            <a:normAutofit lnSpcReduction="10000"/>
          </a:bodyPr>
          <a:lstStyle/>
          <a:p>
            <a:pPr>
              <a:lnSpc>
                <a:spcPct val="120000"/>
              </a:lnSpc>
              <a:spcBef>
                <a:spcPts val="800"/>
              </a:spcBef>
            </a:pPr>
            <a:r>
              <a:rPr lang="en-GB" dirty="0"/>
              <a:t>Austria</a:t>
            </a:r>
          </a:p>
          <a:p>
            <a:pPr>
              <a:lnSpc>
                <a:spcPct val="120000"/>
              </a:lnSpc>
              <a:spcBef>
                <a:spcPts val="800"/>
              </a:spcBef>
            </a:pPr>
            <a:r>
              <a:rPr lang="en-GB" dirty="0"/>
              <a:t>Belarus</a:t>
            </a:r>
          </a:p>
          <a:p>
            <a:pPr>
              <a:lnSpc>
                <a:spcPct val="120000"/>
              </a:lnSpc>
              <a:spcBef>
                <a:spcPts val="800"/>
              </a:spcBef>
            </a:pPr>
            <a:r>
              <a:rPr lang="en-GB" dirty="0"/>
              <a:t>Belgium (2)</a:t>
            </a:r>
          </a:p>
          <a:p>
            <a:pPr>
              <a:lnSpc>
                <a:spcPct val="120000"/>
              </a:lnSpc>
              <a:spcBef>
                <a:spcPts val="800"/>
              </a:spcBef>
            </a:pPr>
            <a:r>
              <a:rPr lang="en-GB" dirty="0"/>
              <a:t>Car</a:t>
            </a:r>
            <a:r>
              <a:rPr lang="en-US" dirty="0"/>
              <a:t>ib</a:t>
            </a:r>
            <a:r>
              <a:rPr lang="en-GB" dirty="0"/>
              <a:t>b</a:t>
            </a:r>
            <a:r>
              <a:rPr lang="en-US" dirty="0"/>
              <a:t>e</a:t>
            </a:r>
            <a:r>
              <a:rPr lang="en-GB" dirty="0"/>
              <a:t>an</a:t>
            </a:r>
            <a:r>
              <a:rPr lang="en-US" dirty="0"/>
              <a:t>s</a:t>
            </a:r>
            <a:endParaRPr lang="en-GB" dirty="0"/>
          </a:p>
          <a:p>
            <a:pPr>
              <a:lnSpc>
                <a:spcPct val="120000"/>
              </a:lnSpc>
              <a:spcBef>
                <a:spcPts val="800"/>
              </a:spcBef>
            </a:pPr>
            <a:r>
              <a:rPr lang="en-GB" dirty="0"/>
              <a:t>Croatia</a:t>
            </a:r>
          </a:p>
          <a:p>
            <a:pPr>
              <a:lnSpc>
                <a:spcPct val="120000"/>
              </a:lnSpc>
              <a:spcBef>
                <a:spcPts val="800"/>
              </a:spcBef>
            </a:pPr>
            <a:r>
              <a:rPr lang="en-GB" dirty="0"/>
              <a:t>Czech Republic</a:t>
            </a:r>
          </a:p>
          <a:p>
            <a:pPr>
              <a:lnSpc>
                <a:spcPct val="120000"/>
              </a:lnSpc>
              <a:spcBef>
                <a:spcPts val="800"/>
              </a:spcBef>
            </a:pPr>
            <a:r>
              <a:rPr lang="en-GB" dirty="0"/>
              <a:t>Cyprus</a:t>
            </a:r>
          </a:p>
          <a:p>
            <a:pPr>
              <a:lnSpc>
                <a:spcPct val="120000"/>
              </a:lnSpc>
              <a:spcBef>
                <a:spcPts val="800"/>
              </a:spcBef>
            </a:pPr>
            <a:r>
              <a:rPr lang="en-GB" dirty="0"/>
              <a:t>Finland</a:t>
            </a:r>
          </a:p>
          <a:p>
            <a:pPr>
              <a:lnSpc>
                <a:spcPct val="120000"/>
              </a:lnSpc>
              <a:spcBef>
                <a:spcPts val="800"/>
              </a:spcBef>
            </a:pPr>
            <a:r>
              <a:rPr lang="en-GB" dirty="0"/>
              <a:t>France</a:t>
            </a:r>
          </a:p>
          <a:p>
            <a:pPr>
              <a:lnSpc>
                <a:spcPct val="120000"/>
              </a:lnSpc>
              <a:spcBef>
                <a:spcPts val="800"/>
              </a:spcBef>
            </a:pPr>
            <a:r>
              <a:rPr lang="en-GB" dirty="0"/>
              <a:t>Germany (2)</a:t>
            </a:r>
          </a:p>
          <a:p>
            <a:pPr>
              <a:lnSpc>
                <a:spcPct val="120000"/>
              </a:lnSpc>
              <a:spcBef>
                <a:spcPts val="800"/>
              </a:spcBef>
            </a:pPr>
            <a:r>
              <a:rPr lang="en-GB" dirty="0"/>
              <a:t>Greece</a:t>
            </a:r>
          </a:p>
          <a:p>
            <a:pPr>
              <a:lnSpc>
                <a:spcPct val="120000"/>
              </a:lnSpc>
              <a:spcBef>
                <a:spcPts val="800"/>
              </a:spcBef>
            </a:pPr>
            <a:r>
              <a:rPr lang="en-GB" dirty="0"/>
              <a:t>Hungary</a:t>
            </a:r>
          </a:p>
          <a:p>
            <a:pPr>
              <a:lnSpc>
                <a:spcPct val="120000"/>
              </a:lnSpc>
              <a:spcBef>
                <a:spcPts val="800"/>
              </a:spcBef>
            </a:pPr>
            <a:r>
              <a:rPr lang="en-GB" dirty="0"/>
              <a:t>Ireland</a:t>
            </a:r>
          </a:p>
          <a:p>
            <a:pPr>
              <a:lnSpc>
                <a:spcPct val="120000"/>
              </a:lnSpc>
              <a:spcBef>
                <a:spcPts val="800"/>
              </a:spcBef>
            </a:pPr>
            <a:r>
              <a:rPr lang="en-GB" dirty="0"/>
              <a:t>Italy</a:t>
            </a:r>
          </a:p>
          <a:p>
            <a:pPr>
              <a:lnSpc>
                <a:spcPct val="120000"/>
              </a:lnSpc>
              <a:spcBef>
                <a:spcPts val="800"/>
              </a:spcBef>
            </a:pPr>
            <a:r>
              <a:rPr lang="en-GB" dirty="0"/>
              <a:t>Kazakhstan</a:t>
            </a:r>
          </a:p>
          <a:p>
            <a:pPr>
              <a:lnSpc>
                <a:spcPct val="120000"/>
              </a:lnSpc>
              <a:spcBef>
                <a:spcPts val="800"/>
              </a:spcBef>
            </a:pPr>
            <a:r>
              <a:rPr lang="en-GB" dirty="0"/>
              <a:t>Lithuania</a:t>
            </a:r>
          </a:p>
          <a:p>
            <a:pPr>
              <a:lnSpc>
                <a:spcPct val="120000"/>
              </a:lnSpc>
              <a:spcBef>
                <a:spcPts val="800"/>
              </a:spcBef>
            </a:pPr>
            <a:r>
              <a:rPr lang="en-GB" dirty="0"/>
              <a:t>Luxemburg</a:t>
            </a:r>
          </a:p>
          <a:p>
            <a:pPr>
              <a:lnSpc>
                <a:spcPct val="120000"/>
              </a:lnSpc>
              <a:spcBef>
                <a:spcPts val="800"/>
              </a:spcBef>
            </a:pPr>
            <a:r>
              <a:rPr lang="en-GB" dirty="0"/>
              <a:t>Netherlands</a:t>
            </a:r>
          </a:p>
          <a:p>
            <a:pPr>
              <a:lnSpc>
                <a:spcPct val="120000"/>
              </a:lnSpc>
              <a:spcBef>
                <a:spcPts val="800"/>
              </a:spcBef>
            </a:pPr>
            <a:r>
              <a:rPr lang="en-GB" dirty="0"/>
              <a:t>Morocco</a:t>
            </a:r>
          </a:p>
          <a:p>
            <a:pPr>
              <a:lnSpc>
                <a:spcPct val="120000"/>
              </a:lnSpc>
              <a:spcBef>
                <a:spcPts val="800"/>
              </a:spcBef>
            </a:pPr>
            <a:r>
              <a:rPr lang="en-GB" dirty="0"/>
              <a:t>Poland (2)</a:t>
            </a:r>
          </a:p>
          <a:p>
            <a:pPr>
              <a:lnSpc>
                <a:spcPct val="120000"/>
              </a:lnSpc>
              <a:spcBef>
                <a:spcPts val="800"/>
              </a:spcBef>
            </a:pPr>
            <a:r>
              <a:rPr lang="en-GB" dirty="0"/>
              <a:t>Portugal</a:t>
            </a:r>
          </a:p>
          <a:p>
            <a:pPr>
              <a:lnSpc>
                <a:spcPct val="120000"/>
              </a:lnSpc>
              <a:spcBef>
                <a:spcPts val="800"/>
              </a:spcBef>
            </a:pPr>
            <a:r>
              <a:rPr lang="en-GB" dirty="0"/>
              <a:t>Romania</a:t>
            </a:r>
          </a:p>
          <a:p>
            <a:pPr>
              <a:lnSpc>
                <a:spcPct val="120000"/>
              </a:lnSpc>
              <a:spcBef>
                <a:spcPts val="800"/>
              </a:spcBef>
            </a:pPr>
            <a:r>
              <a:rPr lang="en-GB" dirty="0"/>
              <a:t>Russia</a:t>
            </a:r>
          </a:p>
          <a:p>
            <a:pPr>
              <a:lnSpc>
                <a:spcPct val="120000"/>
              </a:lnSpc>
              <a:spcBef>
                <a:spcPts val="800"/>
              </a:spcBef>
            </a:pPr>
            <a:r>
              <a:rPr lang="en-GB" dirty="0"/>
              <a:t>Slovenia</a:t>
            </a:r>
          </a:p>
          <a:p>
            <a:pPr>
              <a:lnSpc>
                <a:spcPct val="120000"/>
              </a:lnSpc>
              <a:spcBef>
                <a:spcPts val="800"/>
              </a:spcBef>
            </a:pPr>
            <a:r>
              <a:rPr lang="en-GB" dirty="0"/>
              <a:t>Spain</a:t>
            </a:r>
            <a:r>
              <a:rPr lang="en-US" dirty="0"/>
              <a:t> (2)</a:t>
            </a:r>
            <a:endParaRPr lang="en-GB" dirty="0"/>
          </a:p>
          <a:p>
            <a:pPr>
              <a:lnSpc>
                <a:spcPct val="120000"/>
              </a:lnSpc>
              <a:spcBef>
                <a:spcPts val="800"/>
              </a:spcBef>
            </a:pPr>
            <a:r>
              <a:rPr lang="en-GB" dirty="0"/>
              <a:t>Sweden</a:t>
            </a:r>
          </a:p>
          <a:p>
            <a:pPr>
              <a:lnSpc>
                <a:spcPct val="120000"/>
              </a:lnSpc>
              <a:spcBef>
                <a:spcPts val="800"/>
              </a:spcBef>
            </a:pPr>
            <a:r>
              <a:rPr lang="en-GB" dirty="0"/>
              <a:t>Switzerland</a:t>
            </a:r>
          </a:p>
          <a:p>
            <a:pPr>
              <a:lnSpc>
                <a:spcPct val="120000"/>
              </a:lnSpc>
              <a:spcBef>
                <a:spcPts val="800"/>
              </a:spcBef>
            </a:pPr>
            <a:r>
              <a:rPr lang="en-GB" dirty="0"/>
              <a:t>United Kingdom</a:t>
            </a:r>
          </a:p>
        </p:txBody>
      </p:sp>
      <p:sp>
        <p:nvSpPr>
          <p:cNvPr id="4" name="Tijdelijke aanduiding voor voettekst 3"/>
          <p:cNvSpPr>
            <a:spLocks noGrp="1"/>
          </p:cNvSpPr>
          <p:nvPr>
            <p:ph type="ftr" sz="quarter" idx="11"/>
          </p:nvPr>
        </p:nvSpPr>
        <p:spPr/>
        <p:txBody>
          <a:bodyPr/>
          <a:lstStyle/>
          <a:p>
            <a:r>
              <a:rPr lang="en-US" dirty="0" err="1"/>
              <a:t>www.elalog.org</a:t>
            </a:r>
            <a:endParaRPr lang="en-US" dirty="0"/>
          </a:p>
        </p:txBody>
      </p:sp>
    </p:spTree>
    <p:extLst>
      <p:ext uri="{BB962C8B-B14F-4D97-AF65-F5344CB8AC3E}">
        <p14:creationId xmlns:p14="http://schemas.microsoft.com/office/powerpoint/2010/main" val="81186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t>
            </a:r>
          </a:p>
        </p:txBody>
      </p:sp>
      <p:sp>
        <p:nvSpPr>
          <p:cNvPr id="3" name="Content Placeholder 2"/>
          <p:cNvSpPr>
            <a:spLocks noGrp="1"/>
          </p:cNvSpPr>
          <p:nvPr>
            <p:ph idx="1"/>
          </p:nvPr>
        </p:nvSpPr>
        <p:spPr/>
        <p:txBody>
          <a:bodyPr>
            <a:normAutofit/>
          </a:bodyPr>
          <a:lstStyle/>
          <a:p>
            <a:pPr marL="0" indent="0">
              <a:buNone/>
            </a:pPr>
            <a:r>
              <a:rPr lang="en-US" sz="3200" dirty="0"/>
              <a:t>ELA aims to provide an international forum for networking, promotion and development of the logistics and supply chain profession.</a:t>
            </a:r>
          </a:p>
        </p:txBody>
      </p:sp>
      <p:sp>
        <p:nvSpPr>
          <p:cNvPr id="4" name="Footer Placeholder 3"/>
          <p:cNvSpPr>
            <a:spLocks noGrp="1"/>
          </p:cNvSpPr>
          <p:nvPr>
            <p:ph type="ftr" sz="quarter" idx="11"/>
          </p:nvPr>
        </p:nvSpPr>
        <p:spPr/>
        <p:txBody>
          <a:bodyPr/>
          <a:lstStyle/>
          <a:p>
            <a:r>
              <a:rPr lang="en-US"/>
              <a:t>www.elalog.org</a:t>
            </a:r>
            <a:endParaRPr lang="en-US" dirty="0"/>
          </a:p>
        </p:txBody>
      </p:sp>
    </p:spTree>
    <p:extLst>
      <p:ext uri="{BB962C8B-B14F-4D97-AF65-F5344CB8AC3E}">
        <p14:creationId xmlns:p14="http://schemas.microsoft.com/office/powerpoint/2010/main" val="76048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this by</a:t>
            </a:r>
          </a:p>
        </p:txBody>
      </p:sp>
      <p:sp>
        <p:nvSpPr>
          <p:cNvPr id="3" name="Content Placeholder 2"/>
          <p:cNvSpPr>
            <a:spLocks noGrp="1"/>
          </p:cNvSpPr>
          <p:nvPr>
            <p:ph idx="1"/>
          </p:nvPr>
        </p:nvSpPr>
        <p:spPr/>
        <p:txBody>
          <a:bodyPr>
            <a:normAutofit/>
          </a:bodyPr>
          <a:lstStyle/>
          <a:p>
            <a:r>
              <a:rPr lang="en-US" dirty="0"/>
              <a:t>Being a European ‘focal point’ for logisticians</a:t>
            </a:r>
          </a:p>
          <a:p>
            <a:r>
              <a:rPr lang="en-US" dirty="0"/>
              <a:t>European Supply Chain Day</a:t>
            </a:r>
          </a:p>
          <a:p>
            <a:r>
              <a:rPr lang="en-US" dirty="0"/>
              <a:t>ELA Awards</a:t>
            </a:r>
          </a:p>
          <a:p>
            <a:r>
              <a:rPr lang="en-US" dirty="0"/>
              <a:t>ELA Standards and certification</a:t>
            </a:r>
          </a:p>
          <a:p>
            <a:r>
              <a:rPr lang="en-US" dirty="0"/>
              <a:t>EU Connection</a:t>
            </a:r>
          </a:p>
        </p:txBody>
      </p:sp>
      <p:sp>
        <p:nvSpPr>
          <p:cNvPr id="4" name="Footer Placeholder 3"/>
          <p:cNvSpPr>
            <a:spLocks noGrp="1"/>
          </p:cNvSpPr>
          <p:nvPr>
            <p:ph type="ftr" sz="quarter" idx="11"/>
          </p:nvPr>
        </p:nvSpPr>
        <p:spPr/>
        <p:txBody>
          <a:bodyPr/>
          <a:lstStyle/>
          <a:p>
            <a:r>
              <a:rPr lang="en-US"/>
              <a:t>www.elalog.org</a:t>
            </a:r>
            <a:endParaRPr lang="en-US" dirty="0"/>
          </a:p>
        </p:txBody>
      </p:sp>
    </p:spTree>
    <p:extLst>
      <p:ext uri="{BB962C8B-B14F-4D97-AF65-F5344CB8AC3E}">
        <p14:creationId xmlns:p14="http://schemas.microsoft.com/office/powerpoint/2010/main" val="80840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European Supply Chain Day</a:t>
            </a:r>
          </a:p>
        </p:txBody>
      </p:sp>
      <p:sp>
        <p:nvSpPr>
          <p:cNvPr id="8" name="Content Placeholder 7"/>
          <p:cNvSpPr>
            <a:spLocks noGrp="1"/>
          </p:cNvSpPr>
          <p:nvPr>
            <p:ph sz="half" idx="1"/>
          </p:nvPr>
        </p:nvSpPr>
        <p:spPr>
          <a:xfrm>
            <a:off x="1117600" y="2310183"/>
            <a:ext cx="3566160" cy="3681412"/>
          </a:xfrm>
        </p:spPr>
        <p:txBody>
          <a:bodyPr>
            <a:normAutofit/>
          </a:bodyPr>
          <a:lstStyle/>
          <a:p>
            <a:r>
              <a:rPr lang="en-GB" dirty="0"/>
              <a:t>World wide</a:t>
            </a:r>
          </a:p>
          <a:p>
            <a:r>
              <a:rPr lang="en-GB" dirty="0"/>
              <a:t>Promote the profession</a:t>
            </a:r>
          </a:p>
          <a:p>
            <a:r>
              <a:rPr lang="en-GB" dirty="0">
                <a:hlinkClick r:id="rId2"/>
              </a:rPr>
              <a:t>www.supply-chain-</a:t>
            </a:r>
            <a:r>
              <a:rPr lang="en-GB">
                <a:hlinkClick r:id="rId2"/>
              </a:rPr>
              <a:t>day.com</a:t>
            </a:r>
            <a:endParaRPr lang="en-GB"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263" y="2913278"/>
            <a:ext cx="3565525" cy="772530"/>
          </a:xfrm>
        </p:spPr>
      </p:pic>
      <p:sp>
        <p:nvSpPr>
          <p:cNvPr id="7" name="Footer Placeholder 6"/>
          <p:cNvSpPr>
            <a:spLocks noGrp="1"/>
          </p:cNvSpPr>
          <p:nvPr>
            <p:ph type="ftr" sz="quarter" idx="11"/>
          </p:nvPr>
        </p:nvSpPr>
        <p:spPr/>
        <p:txBody>
          <a:bodyPr/>
          <a:lstStyle/>
          <a:p>
            <a:r>
              <a:rPr lang="en-US"/>
              <a:t>www.elalog.org</a:t>
            </a:r>
            <a:endParaRPr lang="en-US" dirty="0"/>
          </a:p>
        </p:txBody>
      </p:sp>
      <p:pic>
        <p:nvPicPr>
          <p:cNvPr id="14" name="Picture 13" descr="ESCD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8613" y="4251855"/>
            <a:ext cx="3505200" cy="2333625"/>
          </a:xfrm>
          <a:prstGeom prst="rect">
            <a:avLst/>
          </a:prstGeom>
        </p:spPr>
      </p:pic>
      <p:pic>
        <p:nvPicPr>
          <p:cNvPr id="15" name="Picture 14" descr="ESCD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72" y="3809698"/>
            <a:ext cx="2543175" cy="1657350"/>
          </a:xfrm>
          <a:prstGeom prst="rect">
            <a:avLst/>
          </a:prstGeom>
        </p:spPr>
      </p:pic>
      <p:pic>
        <p:nvPicPr>
          <p:cNvPr id="13" name="Picture 12" descr="ESCD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238" y="4331004"/>
            <a:ext cx="3409950" cy="2247900"/>
          </a:xfrm>
          <a:prstGeom prst="rect">
            <a:avLst/>
          </a:prstGeom>
        </p:spPr>
      </p:pic>
    </p:spTree>
    <p:extLst>
      <p:ext uri="{BB962C8B-B14F-4D97-AF65-F5344CB8AC3E}">
        <p14:creationId xmlns:p14="http://schemas.microsoft.com/office/powerpoint/2010/main" val="276938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ELA Awards</a:t>
            </a:r>
          </a:p>
        </p:txBody>
      </p:sp>
      <p:sp>
        <p:nvSpPr>
          <p:cNvPr id="3" name="Content Placeholder 2"/>
          <p:cNvSpPr>
            <a:spLocks noGrp="1"/>
          </p:cNvSpPr>
          <p:nvPr>
            <p:ph idx="1"/>
          </p:nvPr>
        </p:nvSpPr>
        <p:spPr>
          <a:xfrm>
            <a:off x="1707983" y="2595562"/>
            <a:ext cx="4917149" cy="3670767"/>
          </a:xfrm>
        </p:spPr>
        <p:txBody>
          <a:bodyPr>
            <a:normAutofit lnSpcReduction="10000"/>
          </a:bodyPr>
          <a:lstStyle/>
          <a:p>
            <a:r>
              <a:rPr lang="en-US" dirty="0"/>
              <a:t>Champion League system</a:t>
            </a:r>
          </a:p>
          <a:p>
            <a:pPr lvl="1"/>
            <a:r>
              <a:rPr lang="en-US" dirty="0"/>
              <a:t>National Award winner compete</a:t>
            </a:r>
          </a:p>
          <a:p>
            <a:r>
              <a:rPr lang="en-US" dirty="0"/>
              <a:t>International Jury</a:t>
            </a:r>
          </a:p>
          <a:p>
            <a:pPr lvl="1"/>
            <a:r>
              <a:rPr lang="en-US" dirty="0"/>
              <a:t>Different disciplines within logistics</a:t>
            </a:r>
          </a:p>
          <a:p>
            <a:r>
              <a:rPr lang="en-US" dirty="0"/>
              <a:t>Best practice</a:t>
            </a:r>
          </a:p>
          <a:p>
            <a:r>
              <a:rPr lang="en-US" dirty="0"/>
              <a:t>International exposer</a:t>
            </a:r>
          </a:p>
          <a:p>
            <a:pPr lvl="1"/>
            <a:r>
              <a:rPr lang="en-US" dirty="0"/>
              <a:t>Winning projects are presented during national conferences of member associations</a:t>
            </a:r>
          </a:p>
        </p:txBody>
      </p:sp>
      <p:sp>
        <p:nvSpPr>
          <p:cNvPr id="5" name="Footer Placeholder 4"/>
          <p:cNvSpPr>
            <a:spLocks noGrp="1"/>
          </p:cNvSpPr>
          <p:nvPr>
            <p:ph type="ftr" sz="quarter" idx="11"/>
          </p:nvPr>
        </p:nvSpPr>
        <p:spPr/>
        <p:txBody>
          <a:bodyPr/>
          <a:lstStyle/>
          <a:p>
            <a:r>
              <a:rPr lang="en-US" dirty="0" err="1"/>
              <a:t>www.elalog.org</a:t>
            </a:r>
            <a:endParaRPr lang="en-US" dirty="0"/>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133501" y="2595563"/>
            <a:ext cx="2455473" cy="3681412"/>
          </a:xfrm>
        </p:spPr>
      </p:pic>
    </p:spTree>
    <p:extLst>
      <p:ext uri="{BB962C8B-B14F-4D97-AF65-F5344CB8AC3E}">
        <p14:creationId xmlns:p14="http://schemas.microsoft.com/office/powerpoint/2010/main" val="3524166089"/>
      </p:ext>
    </p:extLst>
  </p:cSld>
  <p:clrMapOvr>
    <a:masterClrMapping/>
  </p:clrMapOvr>
</p:sld>
</file>

<file path=ppt/theme/theme1.xml><?xml version="1.0" encoding="utf-8"?>
<a:theme xmlns:a="http://schemas.openxmlformats.org/drawingml/2006/main" name="140318 ELA Presentation">
  <a:themeElements>
    <a:clrScheme name="Custom 1">
      <a:dk1>
        <a:srgbClr val="003399"/>
      </a:dk1>
      <a:lt1>
        <a:srgbClr val="E6E6E6"/>
      </a:lt1>
      <a:dk2>
        <a:srgbClr val="003399"/>
      </a:dk2>
      <a:lt2>
        <a:srgbClr val="E4E6DE"/>
      </a:lt2>
      <a:accent1>
        <a:srgbClr val="003399"/>
      </a:accent1>
      <a:accent2>
        <a:srgbClr val="808080"/>
      </a:accent2>
      <a:accent3>
        <a:srgbClr val="B3B3B3"/>
      </a:accent3>
      <a:accent4>
        <a:srgbClr val="CCCCCC"/>
      </a:accent4>
      <a:accent5>
        <a:srgbClr val="E6E6E6"/>
      </a:accent5>
      <a:accent6>
        <a:srgbClr val="FF0000"/>
      </a:accent6>
      <a:hlink>
        <a:srgbClr val="003399"/>
      </a:hlink>
      <a:folHlink>
        <a:srgbClr val="003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140318 ELA Presentation.potx</Template>
  <TotalTime>1795</TotalTime>
  <Words>1804</Words>
  <Application>Microsoft Office PowerPoint</Application>
  <PresentationFormat>Presentazione su schermo (4:3)</PresentationFormat>
  <Paragraphs>386</Paragraphs>
  <Slides>38</Slides>
  <Notes>0</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140318 ELA Presentation</vt:lpstr>
      <vt:lpstr>The role of infrastructure and logistics in local development</vt:lpstr>
      <vt:lpstr>Executive summary</vt:lpstr>
      <vt:lpstr>First things first</vt:lpstr>
      <vt:lpstr>About ELA</vt:lpstr>
      <vt:lpstr>Members</vt:lpstr>
      <vt:lpstr>Mission</vt:lpstr>
      <vt:lpstr>Achieving this by</vt:lpstr>
      <vt:lpstr>European Supply Chain Day</vt:lpstr>
      <vt:lpstr>ELA Awards</vt:lpstr>
      <vt:lpstr>EUROLOG</vt:lpstr>
      <vt:lpstr>ELA Certification</vt:lpstr>
      <vt:lpstr>ELA Certification available in </vt:lpstr>
      <vt:lpstr>ELA Standards</vt:lpstr>
      <vt:lpstr>ELA Certification Levels</vt:lpstr>
      <vt:lpstr>Preliminary remark: logistics is becoming ever more urban </vt:lpstr>
      <vt:lpstr>Preliminary remark:   logistics is becoming ever more urban</vt:lpstr>
      <vt:lpstr>Preliminary remark:   logistics is becoming ever more urban</vt:lpstr>
      <vt:lpstr>Preliminary remark:   logistics is becoming ever more urban</vt:lpstr>
      <vt:lpstr>Preliminary remark:   logistics is becoming ever more urban</vt:lpstr>
      <vt:lpstr>Preliminary remark:   logistics is becoming ever more urban</vt:lpstr>
      <vt:lpstr>Preliminary remark:   logistics is becoming ever more urban</vt:lpstr>
      <vt:lpstr>Logistic Performance Index (LPI)</vt:lpstr>
      <vt:lpstr>The Logistic Performance Index (LPI)</vt:lpstr>
      <vt:lpstr>The Logistic Performance Index (LPI)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challenge in the  Corridors: longer, heavier and taller trains </vt:lpstr>
      <vt:lpstr>Strategia Terminal: few but good</vt:lpstr>
      <vt:lpstr>Conclusions</vt:lpstr>
      <vt:lpstr>Ranking PIL pro capite source: International Monetary Fund</vt:lpstr>
      <vt:lpstr>Some important remarks</vt:lpstr>
      <vt:lpstr>In sintesi</vt:lpstr>
      <vt:lpstr>In a nutshell</vt:lpstr>
      <vt:lpstr>Contact us</vt:lpstr>
    </vt:vector>
  </TitlesOfParts>
  <Company>European Logistics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Geerkens</dc:creator>
  <cp:lastModifiedBy>paolob</cp:lastModifiedBy>
  <cp:revision>64</cp:revision>
  <cp:lastPrinted>2016-09-19T13:01:50Z</cp:lastPrinted>
  <dcterms:created xsi:type="dcterms:W3CDTF">2012-11-14T13:51:10Z</dcterms:created>
  <dcterms:modified xsi:type="dcterms:W3CDTF">2017-11-05T04:07:27Z</dcterms:modified>
</cp:coreProperties>
</file>